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61" r:id="rId6"/>
    <p:sldId id="263" r:id="rId7"/>
    <p:sldId id="262" r:id="rId8"/>
    <p:sldId id="264"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0308"/>
    <a:srgbClr val="001747"/>
    <a:srgbClr val="37618C"/>
    <a:srgbClr val="E64632"/>
    <a:srgbClr val="000000"/>
    <a:srgbClr val="D91136"/>
    <a:srgbClr val="367CD6"/>
    <a:srgbClr val="232443"/>
    <a:srgbClr val="FFFFFF"/>
    <a:srgbClr val="0E2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99C7FED-DF4B-4744-9F28-9BF60249FD14}"/>
              </a:ext>
            </a:extLst>
          </p:cNvPr>
          <p:cNvGrpSpPr/>
          <p:nvPr userDrawn="1"/>
        </p:nvGrpSpPr>
        <p:grpSpPr>
          <a:xfrm>
            <a:off x="5493122" y="44451"/>
            <a:ext cx="1862419" cy="1916863"/>
            <a:chOff x="5493122" y="44451"/>
            <a:chExt cx="1862419" cy="1916863"/>
          </a:xfrm>
        </p:grpSpPr>
        <p:sp>
          <p:nvSpPr>
            <p:cNvPr id="12" name="Star: 5 Points 11">
              <a:extLst>
                <a:ext uri="{FF2B5EF4-FFF2-40B4-BE49-F238E27FC236}">
                  <a16:creationId xmlns:a16="http://schemas.microsoft.com/office/drawing/2014/main" id="{755A1880-6FF0-427A-8817-CFE9C4B8CFF1}"/>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3" name="Star: 5 Points 12">
              <a:extLst>
                <a:ext uri="{FF2B5EF4-FFF2-40B4-BE49-F238E27FC236}">
                  <a16:creationId xmlns:a16="http://schemas.microsoft.com/office/drawing/2014/main" id="{634AA02F-BA08-4FB5-BE0D-2C4450AD4813}"/>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4" name="Star: 5 Points 13">
              <a:extLst>
                <a:ext uri="{FF2B5EF4-FFF2-40B4-BE49-F238E27FC236}">
                  <a16:creationId xmlns:a16="http://schemas.microsoft.com/office/drawing/2014/main" id="{378F250E-40E6-4BAA-898E-96596210981E}"/>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5" name="Star: 5 Points 14">
              <a:extLst>
                <a:ext uri="{FF2B5EF4-FFF2-40B4-BE49-F238E27FC236}">
                  <a16:creationId xmlns:a16="http://schemas.microsoft.com/office/drawing/2014/main" id="{547FC8C7-BD0E-4C28-B843-50FD22CF97CD}"/>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6" name="Star: 5 Points 15">
              <a:extLst>
                <a:ext uri="{FF2B5EF4-FFF2-40B4-BE49-F238E27FC236}">
                  <a16:creationId xmlns:a16="http://schemas.microsoft.com/office/drawing/2014/main" id="{9ADFDD60-D917-48D7-A27F-72A3E293F33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7" name="Star: 5 Points 16">
              <a:extLst>
                <a:ext uri="{FF2B5EF4-FFF2-40B4-BE49-F238E27FC236}">
                  <a16:creationId xmlns:a16="http://schemas.microsoft.com/office/drawing/2014/main" id="{DDD65EA1-CE9F-49CE-8569-D23F7D4609A5}"/>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8" name="Star: 5 Points 17">
              <a:extLst>
                <a:ext uri="{FF2B5EF4-FFF2-40B4-BE49-F238E27FC236}">
                  <a16:creationId xmlns:a16="http://schemas.microsoft.com/office/drawing/2014/main" id="{B2025EC3-BC5B-46AF-885B-81C09A88C458}"/>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19" name="Star: 5 Points 18">
              <a:extLst>
                <a:ext uri="{FF2B5EF4-FFF2-40B4-BE49-F238E27FC236}">
                  <a16:creationId xmlns:a16="http://schemas.microsoft.com/office/drawing/2014/main" id="{9F78E9C5-3AEF-41AA-8FCC-3900AB8EA96E}"/>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4" name="Star: 5 Points 23">
              <a:extLst>
                <a:ext uri="{FF2B5EF4-FFF2-40B4-BE49-F238E27FC236}">
                  <a16:creationId xmlns:a16="http://schemas.microsoft.com/office/drawing/2014/main" id="{B963BE33-95D0-4818-86C7-E3BBE8584A4F}"/>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5" name="Star: 5 Points 24">
              <a:extLst>
                <a:ext uri="{FF2B5EF4-FFF2-40B4-BE49-F238E27FC236}">
                  <a16:creationId xmlns:a16="http://schemas.microsoft.com/office/drawing/2014/main" id="{C2A18329-03C2-4922-8086-311E28010E02}"/>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6" name="Star: 5 Points 25">
              <a:extLst>
                <a:ext uri="{FF2B5EF4-FFF2-40B4-BE49-F238E27FC236}">
                  <a16:creationId xmlns:a16="http://schemas.microsoft.com/office/drawing/2014/main" id="{EBF058C8-2E2C-49F6-BC4F-04DECC9B5F5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7" name="Star: 5 Points 26">
              <a:extLst>
                <a:ext uri="{FF2B5EF4-FFF2-40B4-BE49-F238E27FC236}">
                  <a16:creationId xmlns:a16="http://schemas.microsoft.com/office/drawing/2014/main" id="{5F55B0EB-4543-4945-8147-19DF19212D3F}"/>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8" name="Star: 5 Points 27">
              <a:extLst>
                <a:ext uri="{FF2B5EF4-FFF2-40B4-BE49-F238E27FC236}">
                  <a16:creationId xmlns:a16="http://schemas.microsoft.com/office/drawing/2014/main" id="{0A54448F-7BF7-41D4-BF2A-0897743458ED}"/>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9" name="Star: 5 Points 28">
              <a:extLst>
                <a:ext uri="{FF2B5EF4-FFF2-40B4-BE49-F238E27FC236}">
                  <a16:creationId xmlns:a16="http://schemas.microsoft.com/office/drawing/2014/main" id="{913E43B0-576B-4E5B-A848-AAEF549D83CF}"/>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0" name="Star: 5 Points 29">
              <a:extLst>
                <a:ext uri="{FF2B5EF4-FFF2-40B4-BE49-F238E27FC236}">
                  <a16:creationId xmlns:a16="http://schemas.microsoft.com/office/drawing/2014/main" id="{2CB8F70C-1609-4212-BCC4-B1319E933634}"/>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1" name="Star: 5 Points 30">
              <a:extLst>
                <a:ext uri="{FF2B5EF4-FFF2-40B4-BE49-F238E27FC236}">
                  <a16:creationId xmlns:a16="http://schemas.microsoft.com/office/drawing/2014/main" id="{F8EC775C-776F-4B01-86FC-2F75AF1C9F1D}"/>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11" name="Group 10">
            <a:extLst>
              <a:ext uri="{FF2B5EF4-FFF2-40B4-BE49-F238E27FC236}">
                <a16:creationId xmlns:a16="http://schemas.microsoft.com/office/drawing/2014/main" id="{12D38D8F-72DB-4E5F-BE10-EE9FA9CD05A4}"/>
              </a:ext>
            </a:extLst>
          </p:cNvPr>
          <p:cNvGrpSpPr/>
          <p:nvPr userDrawn="1"/>
        </p:nvGrpSpPr>
        <p:grpSpPr>
          <a:xfrm>
            <a:off x="7597588" y="0"/>
            <a:ext cx="4594412" cy="3091423"/>
            <a:chOff x="7597588" y="0"/>
            <a:chExt cx="4594412" cy="3091423"/>
          </a:xfrm>
        </p:grpSpPr>
        <p:sp>
          <p:nvSpPr>
            <p:cNvPr id="7" name="Rectangle 6">
              <a:extLst>
                <a:ext uri="{FF2B5EF4-FFF2-40B4-BE49-F238E27FC236}">
                  <a16:creationId xmlns:a16="http://schemas.microsoft.com/office/drawing/2014/main" id="{07162DCA-3341-44EE-8E0B-3A9BDC8F38D3}"/>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3FD592-6402-441A-BFE9-974FD171AC29}"/>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152EA8-C560-4B2E-8843-05D910E86CF4}"/>
                </a:ext>
              </a:extLst>
            </p:cNvPr>
            <p:cNvSpPr/>
            <p:nvPr userDrawn="1"/>
          </p:nvSpPr>
          <p:spPr>
            <a:xfrm>
              <a:off x="7597588" y="1693396"/>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F6070C-E617-41BB-8F4D-DC734D223F5B}"/>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E28C507-34D9-4A46-944B-F7FBCC40CFAD}"/>
              </a:ext>
            </a:extLst>
          </p:cNvPr>
          <p:cNvSpPr>
            <a:spLocks noGrp="1"/>
          </p:cNvSpPr>
          <p:nvPr>
            <p:ph type="ctrTitle"/>
          </p:nvPr>
        </p:nvSpPr>
        <p:spPr>
          <a:xfrm>
            <a:off x="1524000" y="1122363"/>
            <a:ext cx="9144000" cy="2387600"/>
          </a:xfrm>
        </p:spPr>
        <p:txBody>
          <a:bodyPr anchor="b"/>
          <a:lstStyle>
            <a:lvl1pPr algn="ctr">
              <a:defRPr sz="60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39D0D0C-BF9A-4C1B-B801-61ED7CB2CE5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9B459-71E1-4349-A1B2-27CFBC756B77}"/>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4A1DC392-6CE0-40E8-AE6B-3185DBA6E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69E00-820B-40CE-A63D-51B1C1C771C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78977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4047-2D84-4297-BCDA-B68350CABEED}"/>
              </a:ext>
            </a:extLst>
          </p:cNvPr>
          <p:cNvSpPr>
            <a:spLocks noGrp="1"/>
          </p:cNvSpPr>
          <p:nvPr>
            <p:ph type="title"/>
          </p:nvPr>
        </p:nvSpPr>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AED3102-0BA0-4306-B2B1-EA7C8D727D5D}"/>
              </a:ext>
            </a:extLst>
          </p:cNvPr>
          <p:cNvSpPr>
            <a:spLocks noGrp="1"/>
          </p:cNvSpPr>
          <p:nvPr>
            <p:ph sz="half" idx="1"/>
          </p:nvPr>
        </p:nvSpPr>
        <p:spPr>
          <a:xfrm>
            <a:off x="838200" y="1825625"/>
            <a:ext cx="5181600" cy="435133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B65DF-B3F4-4817-B534-824CE06D6566}"/>
              </a:ext>
            </a:extLst>
          </p:cNvPr>
          <p:cNvSpPr>
            <a:spLocks noGrp="1"/>
          </p:cNvSpPr>
          <p:nvPr>
            <p:ph sz="half" idx="2"/>
          </p:nvPr>
        </p:nvSpPr>
        <p:spPr>
          <a:xfrm>
            <a:off x="6172200" y="1825625"/>
            <a:ext cx="5181600" cy="435133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B6A6A9B-E87B-4717-A2A8-926BEA2A5DBD}"/>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6" name="Footer Placeholder 5">
            <a:extLst>
              <a:ext uri="{FF2B5EF4-FFF2-40B4-BE49-F238E27FC236}">
                <a16:creationId xmlns:a16="http://schemas.microsoft.com/office/drawing/2014/main" id="{78C1A812-1B45-45D2-8EA9-F06A6ED68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2AE50-DE72-4A6E-8969-1366D63844A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412292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4047-2D84-4297-BCDA-B68350CABEED}"/>
              </a:ext>
            </a:extLst>
          </p:cNvPr>
          <p:cNvSpPr>
            <a:spLocks noGrp="1"/>
          </p:cNvSpPr>
          <p:nvPr>
            <p:ph type="title"/>
          </p:nvPr>
        </p:nvSpPr>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AED3102-0BA0-4306-B2B1-EA7C8D727D5D}"/>
              </a:ext>
            </a:extLst>
          </p:cNvPr>
          <p:cNvSpPr>
            <a:spLocks noGrp="1"/>
          </p:cNvSpPr>
          <p:nvPr>
            <p:ph sz="half" idx="1"/>
          </p:nvPr>
        </p:nvSpPr>
        <p:spPr>
          <a:xfrm>
            <a:off x="838200" y="1825625"/>
            <a:ext cx="5181600" cy="435133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B65DF-B3F4-4817-B534-824CE06D6566}"/>
              </a:ext>
            </a:extLst>
          </p:cNvPr>
          <p:cNvSpPr>
            <a:spLocks noGrp="1"/>
          </p:cNvSpPr>
          <p:nvPr>
            <p:ph sz="half" idx="2"/>
          </p:nvPr>
        </p:nvSpPr>
        <p:spPr>
          <a:xfrm>
            <a:off x="6172200" y="1825625"/>
            <a:ext cx="5181600" cy="435133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B6A6A9B-E87B-4717-A2A8-926BEA2A5DBD}"/>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6" name="Footer Placeholder 5">
            <a:extLst>
              <a:ext uri="{FF2B5EF4-FFF2-40B4-BE49-F238E27FC236}">
                <a16:creationId xmlns:a16="http://schemas.microsoft.com/office/drawing/2014/main" id="{78C1A812-1B45-45D2-8EA9-F06A6ED68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2AE50-DE72-4A6E-8969-1366D63844A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1297648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4047-2D84-4297-BCDA-B68350CABEED}"/>
              </a:ext>
            </a:extLst>
          </p:cNvPr>
          <p:cNvSpPr>
            <a:spLocks noGrp="1"/>
          </p:cNvSpPr>
          <p:nvPr>
            <p:ph type="title"/>
          </p:nvPr>
        </p:nvSpPr>
        <p:spPr/>
        <p:txBody>
          <a:bodyPr/>
          <a:lstStyle>
            <a:lvl1pPr>
              <a:defRPr b="1">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7AED3102-0BA0-4306-B2B1-EA7C8D727D5D}"/>
              </a:ext>
            </a:extLst>
          </p:cNvPr>
          <p:cNvSpPr>
            <a:spLocks noGrp="1"/>
          </p:cNvSpPr>
          <p:nvPr>
            <p:ph sz="half" idx="1"/>
          </p:nvPr>
        </p:nvSpPr>
        <p:spPr>
          <a:xfrm>
            <a:off x="838200" y="1825625"/>
            <a:ext cx="5181600" cy="4351338"/>
          </a:xfrm>
        </p:spPr>
        <p:txBody>
          <a:bodyPr/>
          <a:lstStyle>
            <a:lvl1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B65DF-B3F4-4817-B534-824CE06D6566}"/>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B6A6A9B-E87B-4717-A2A8-926BEA2A5DBD}"/>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6" name="Footer Placeholder 5">
            <a:extLst>
              <a:ext uri="{FF2B5EF4-FFF2-40B4-BE49-F238E27FC236}">
                <a16:creationId xmlns:a16="http://schemas.microsoft.com/office/drawing/2014/main" id="{78C1A812-1B45-45D2-8EA9-F06A6ED68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2AE50-DE72-4A6E-8969-1366D63844A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3773126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2A74-E2E6-4B42-BE09-DE0986595283}"/>
              </a:ext>
            </a:extLst>
          </p:cNvPr>
          <p:cNvSpPr>
            <a:spLocks noGrp="1"/>
          </p:cNvSpPr>
          <p:nvPr>
            <p:ph type="title"/>
          </p:nvPr>
        </p:nvSpPr>
        <p:spPr>
          <a:xfrm>
            <a:off x="839788" y="365125"/>
            <a:ext cx="10515600" cy="1325563"/>
          </a:xfrm>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0851C9D8-8C64-406E-8365-AA3B01C0AE7A}"/>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74982-0821-4EA2-8182-7D2C70DA971C}"/>
              </a:ext>
            </a:extLst>
          </p:cNvPr>
          <p:cNvSpPr>
            <a:spLocks noGrp="1"/>
          </p:cNvSpPr>
          <p:nvPr>
            <p:ph sz="half" idx="2"/>
          </p:nvPr>
        </p:nvSpPr>
        <p:spPr>
          <a:xfrm>
            <a:off x="839788" y="2505075"/>
            <a:ext cx="5157787" cy="368458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7CDE17A-D4CD-4CC6-AA11-AC20636101B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419ABB-F611-4B04-83DF-124E88A7755B}"/>
              </a:ext>
            </a:extLst>
          </p:cNvPr>
          <p:cNvSpPr>
            <a:spLocks noGrp="1"/>
          </p:cNvSpPr>
          <p:nvPr>
            <p:ph sz="quarter" idx="4"/>
          </p:nvPr>
        </p:nvSpPr>
        <p:spPr>
          <a:xfrm>
            <a:off x="6172200" y="2505075"/>
            <a:ext cx="5183188" cy="3684588"/>
          </a:xfrm>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4CE4D7-4609-4666-9AB3-0475E893F581}"/>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8" name="Footer Placeholder 7">
            <a:extLst>
              <a:ext uri="{FF2B5EF4-FFF2-40B4-BE49-F238E27FC236}">
                <a16:creationId xmlns:a16="http://schemas.microsoft.com/office/drawing/2014/main" id="{518FD97A-8236-4B98-BEDA-B2E6185F6F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FA884-861E-48FA-962B-46A37896F6BA}"/>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55458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8843-5D81-4CEB-A05A-2014407ECC0E}"/>
              </a:ext>
            </a:extLst>
          </p:cNvPr>
          <p:cNvSpPr>
            <a:spLocks noGrp="1"/>
          </p:cNvSpPr>
          <p:nvPr>
            <p:ph type="title"/>
          </p:nvPr>
        </p:nvSpPr>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222FC953-513E-440F-A762-B6C83EE250BF}"/>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4" name="Footer Placeholder 3">
            <a:extLst>
              <a:ext uri="{FF2B5EF4-FFF2-40B4-BE49-F238E27FC236}">
                <a16:creationId xmlns:a16="http://schemas.microsoft.com/office/drawing/2014/main" id="{B3F98CF2-CC6C-4723-BD78-848A937D71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E9B046-0ECF-4150-9C72-1EB1880897F5}"/>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12869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4DC9C-9AA3-4002-B0A4-85D658661E1C}"/>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3" name="Footer Placeholder 2">
            <a:extLst>
              <a:ext uri="{FF2B5EF4-FFF2-40B4-BE49-F238E27FC236}">
                <a16:creationId xmlns:a16="http://schemas.microsoft.com/office/drawing/2014/main" id="{00EEB138-B7D1-4FEC-8AEA-C101188B75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7B46C-4071-41DF-A445-CBE6C9D883F8}"/>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3129131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4DC9C-9AA3-4002-B0A4-85D658661E1C}"/>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3" name="Footer Placeholder 2">
            <a:extLst>
              <a:ext uri="{FF2B5EF4-FFF2-40B4-BE49-F238E27FC236}">
                <a16:creationId xmlns:a16="http://schemas.microsoft.com/office/drawing/2014/main" id="{00EEB138-B7D1-4FEC-8AEA-C101188B75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7B46C-4071-41DF-A445-CBE6C9D883F8}"/>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374954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4DC9C-9AA3-4002-B0A4-85D658661E1C}"/>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3" name="Footer Placeholder 2">
            <a:extLst>
              <a:ext uri="{FF2B5EF4-FFF2-40B4-BE49-F238E27FC236}">
                <a16:creationId xmlns:a16="http://schemas.microsoft.com/office/drawing/2014/main" id="{00EEB138-B7D1-4FEC-8AEA-C101188B75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7B46C-4071-41DF-A445-CBE6C9D883F8}"/>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439724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01C6-4A93-4A12-B8C2-F04C7FE1E6DC}"/>
              </a:ext>
            </a:extLst>
          </p:cNvPr>
          <p:cNvSpPr>
            <a:spLocks noGrp="1"/>
          </p:cNvSpPr>
          <p:nvPr>
            <p:ph type="title"/>
          </p:nvPr>
        </p:nvSpPr>
        <p:spPr>
          <a:xfrm>
            <a:off x="839788" y="457200"/>
            <a:ext cx="3932237" cy="1600200"/>
          </a:xfrm>
        </p:spPr>
        <p:txBody>
          <a:bodyPr anchor="b"/>
          <a:lstStyle>
            <a:lvl1pPr>
              <a:defRPr sz="32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2DB16CF-F388-495B-8B0C-F7F6038CF476}"/>
              </a:ext>
            </a:extLst>
          </p:cNvPr>
          <p:cNvSpPr>
            <a:spLocks noGrp="1"/>
          </p:cNvSpPr>
          <p:nvPr>
            <p:ph idx="1"/>
          </p:nvPr>
        </p:nvSpPr>
        <p:spPr>
          <a:xfrm>
            <a:off x="5183188" y="987425"/>
            <a:ext cx="6172200" cy="4873625"/>
          </a:xfrm>
        </p:spPr>
        <p:txBody>
          <a:bodyPr/>
          <a:lstStyle>
            <a:lvl1pPr>
              <a:defRPr sz="3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sz="28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sz="24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sz="20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sz="20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39BAFB-2938-4724-BC0E-E5761EBB0FCB}"/>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499AC-8F3D-4C44-B67B-3F952B8E92B0}"/>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6" name="Footer Placeholder 5">
            <a:extLst>
              <a:ext uri="{FF2B5EF4-FFF2-40B4-BE49-F238E27FC236}">
                <a16:creationId xmlns:a16="http://schemas.microsoft.com/office/drawing/2014/main" id="{7F6DF4F9-1272-4CFA-A53D-6255F9097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D7FAC-D99F-42A7-B16C-2382712B018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093697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9586-7C0B-4D85-BDA9-1EB9CB907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5095F-ADA8-47DF-B5F9-67787CFB31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7BA1026-01D4-4A98-8F83-0B695352A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C136D-7B87-452A-BB2A-DBAE6A0962EF}"/>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6" name="Footer Placeholder 5">
            <a:extLst>
              <a:ext uri="{FF2B5EF4-FFF2-40B4-BE49-F238E27FC236}">
                <a16:creationId xmlns:a16="http://schemas.microsoft.com/office/drawing/2014/main" id="{B1AC9ACA-D0C5-4ED6-9CF3-50EF4D4E7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A94F3-8035-4A86-B7D6-32B63007C622}"/>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108284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C507-34D9-4A46-944B-F7FBCC40CFAD}"/>
              </a:ext>
            </a:extLst>
          </p:cNvPr>
          <p:cNvSpPr>
            <a:spLocks noGrp="1"/>
          </p:cNvSpPr>
          <p:nvPr>
            <p:ph type="ctrTitle"/>
          </p:nvPr>
        </p:nvSpPr>
        <p:spPr>
          <a:xfrm>
            <a:off x="1524000" y="1122363"/>
            <a:ext cx="9144000" cy="2387600"/>
          </a:xfrm>
        </p:spPr>
        <p:txBody>
          <a:bodyPr anchor="b"/>
          <a:lstStyle>
            <a:lvl1pPr algn="ctr">
              <a:defRPr sz="60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39D0D0C-BF9A-4C1B-B801-61ED7CB2CE5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9B459-71E1-4349-A1B2-27CFBC756B77}"/>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4A1DC392-6CE0-40E8-AE6B-3185DBA6E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69E00-820B-40CE-A63D-51B1C1C771C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458414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0167-FBFF-4B36-90DB-F8D6D0AC5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3B1DAD-E229-4F3E-9851-76A6FF9C0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45F58-F8DD-489C-B451-0A4B7E10B8AE}"/>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CC9A45DC-1087-4999-8382-276EBA8BB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19B32-589C-4174-8D17-513327F855F5}"/>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3307603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2B482-BCF5-403F-A4AF-D612362CC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4B6333-3069-4CFF-9D8F-C222AD03DA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0D3B8-C997-4B3C-8726-38D6C7DECD10}"/>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4C9EF2EE-1141-4B6C-A348-E0ECD01C4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55056-18E0-4A09-940C-AB2C9804B977}"/>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12778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C507-34D9-4A46-944B-F7FBCC40CFAD}"/>
              </a:ext>
            </a:extLst>
          </p:cNvPr>
          <p:cNvSpPr>
            <a:spLocks noGrp="1"/>
          </p:cNvSpPr>
          <p:nvPr>
            <p:ph type="ctrTitle"/>
          </p:nvPr>
        </p:nvSpPr>
        <p:spPr>
          <a:xfrm>
            <a:off x="1524000" y="1122363"/>
            <a:ext cx="9144000" cy="2387600"/>
          </a:xfrm>
        </p:spPr>
        <p:txBody>
          <a:bodyPr anchor="b"/>
          <a:lstStyle>
            <a:lvl1pPr algn="ctr">
              <a:defRPr sz="6000" b="1">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39D0D0C-BF9A-4C1B-B801-61ED7CB2CE5B}"/>
              </a:ext>
            </a:extLst>
          </p:cNvPr>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29B459-71E1-4349-A1B2-27CFBC756B77}"/>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4A1DC392-6CE0-40E8-AE6B-3185DBA6E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69E00-820B-40CE-A63D-51B1C1C771CD}"/>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2594559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23CE-2FCC-4317-8AAF-046F24F79086}"/>
              </a:ext>
            </a:extLst>
          </p:cNvPr>
          <p:cNvSpPr>
            <a:spLocks noGrp="1"/>
          </p:cNvSpPr>
          <p:nvPr>
            <p:ph type="title"/>
          </p:nvPr>
        </p:nvSpPr>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9B7E331-9848-4B91-8A7C-D491D966DB42}"/>
              </a:ext>
            </a:extLst>
          </p:cNvPr>
          <p:cNvSpPr>
            <a:spLocks noGrp="1"/>
          </p:cNvSpPr>
          <p:nvPr>
            <p:ph idx="1"/>
          </p:nvPr>
        </p:nvSpPr>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24FF641-336A-4EBE-B89A-D367A5C3DA04}"/>
              </a:ext>
            </a:extLst>
          </p:cNvPr>
          <p:cNvSpPr>
            <a:spLocks noGrp="1"/>
          </p:cNvSpPr>
          <p:nvPr>
            <p:ph type="sldNum" sz="quarter" idx="12"/>
          </p:nvPr>
        </p:nvSpPr>
        <p:spPr>
          <a:xfrm>
            <a:off x="125506" y="6311900"/>
            <a:ext cx="2743200" cy="365125"/>
          </a:xfrm>
        </p:spPr>
        <p:txBody>
          <a:bodyPr/>
          <a:lstStyle/>
          <a:p>
            <a:fld id="{19906BBC-6A68-47F5-888D-CF716FF0B837}" type="slidenum">
              <a:rPr lang="en-US" smtClean="0"/>
              <a:t>‹#›</a:t>
            </a:fld>
            <a:endParaRPr lang="en-US"/>
          </a:p>
        </p:txBody>
      </p:sp>
      <p:sp>
        <p:nvSpPr>
          <p:cNvPr id="7" name="Title 1">
            <a:extLst>
              <a:ext uri="{FF2B5EF4-FFF2-40B4-BE49-F238E27FC236}">
                <a16:creationId xmlns:a16="http://schemas.microsoft.com/office/drawing/2014/main" id="{B00C63A7-9CE5-4021-89C7-9B46B5A7EC3B}"/>
              </a:ext>
            </a:extLst>
          </p:cNvPr>
          <p:cNvSpPr txBox="1">
            <a:spLocks/>
          </p:cNvSpPr>
          <p:nvPr/>
        </p:nvSpPr>
        <p:spPr>
          <a:xfrm>
            <a:off x="9448800" y="6149140"/>
            <a:ext cx="2743200" cy="562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400" dirty="0"/>
              <a:t>Trump Rally Speech Analysis</a:t>
            </a:r>
          </a:p>
        </p:txBody>
      </p:sp>
      <p:sp>
        <p:nvSpPr>
          <p:cNvPr id="8" name="Subtitle 2">
            <a:extLst>
              <a:ext uri="{FF2B5EF4-FFF2-40B4-BE49-F238E27FC236}">
                <a16:creationId xmlns:a16="http://schemas.microsoft.com/office/drawing/2014/main" id="{ACB15357-9982-48FE-B242-60EE7A6EDCEF}"/>
              </a:ext>
            </a:extLst>
          </p:cNvPr>
          <p:cNvSpPr txBox="1">
            <a:spLocks/>
          </p:cNvSpPr>
          <p:nvPr/>
        </p:nvSpPr>
        <p:spPr>
          <a:xfrm>
            <a:off x="8108577" y="6430163"/>
            <a:ext cx="4307709" cy="389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1200" dirty="0"/>
              <a:t>Machine Learning (NLP) | Mohammad Adi Amirudin</a:t>
            </a:r>
          </a:p>
        </p:txBody>
      </p:sp>
    </p:spTree>
    <p:extLst>
      <p:ext uri="{BB962C8B-B14F-4D97-AF65-F5344CB8AC3E}">
        <p14:creationId xmlns:p14="http://schemas.microsoft.com/office/powerpoint/2010/main" val="240215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23CE-2FCC-4317-8AAF-046F24F79086}"/>
              </a:ext>
            </a:extLst>
          </p:cNvPr>
          <p:cNvSpPr>
            <a:spLocks noGrp="1"/>
          </p:cNvSpPr>
          <p:nvPr>
            <p:ph type="title"/>
          </p:nvPr>
        </p:nvSpPr>
        <p:spPr/>
        <p:txBody>
          <a:bodyPr/>
          <a:lstStyle>
            <a:lvl1pPr>
              <a:defRPr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9B7E331-9848-4B91-8A7C-D491D966DB42}"/>
              </a:ext>
            </a:extLst>
          </p:cNvPr>
          <p:cNvSpPr>
            <a:spLocks noGrp="1"/>
          </p:cNvSpPr>
          <p:nvPr>
            <p:ph idx="1"/>
          </p:nvPr>
        </p:nvSpPr>
        <p:spPr/>
        <p:txBody>
          <a:bodyPr/>
          <a:lstStyle>
            <a:lvl1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306C1-F9DF-4469-A193-73F36DD62CF8}"/>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1E2C6BBD-28B4-40DA-881A-C399FC35F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FF641-336A-4EBE-B89A-D367A5C3DA04}"/>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39475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23CE-2FCC-4317-8AAF-046F24F79086}"/>
              </a:ext>
            </a:extLst>
          </p:cNvPr>
          <p:cNvSpPr>
            <a:spLocks noGrp="1"/>
          </p:cNvSpPr>
          <p:nvPr>
            <p:ph type="title"/>
          </p:nvPr>
        </p:nvSpPr>
        <p:spPr/>
        <p:txBody>
          <a:bodyPr/>
          <a:lstStyle>
            <a:lvl1pPr>
              <a:defRPr b="1">
                <a:solidFill>
                  <a:schemeClr val="tx1">
                    <a:lumMod val="85000"/>
                    <a:lumOff val="15000"/>
                  </a:schemeClr>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9B7E331-9848-4B91-8A7C-D491D966DB42}"/>
              </a:ext>
            </a:extLst>
          </p:cNvPr>
          <p:cNvSpPr>
            <a:spLocks noGrp="1"/>
          </p:cNvSpPr>
          <p:nvPr>
            <p:ph idx="1"/>
          </p:nvPr>
        </p:nvSpPr>
        <p:spPr/>
        <p:txBody>
          <a:bodyPr/>
          <a:lstStyle>
            <a:lvl1pPr>
              <a:defRPr>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defRPr>
            </a:lvl1pPr>
            <a:lvl2pPr>
              <a:defRPr>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defRPr>
            </a:lvl2pPr>
            <a:lvl3pPr>
              <a:defRPr>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defRPr>
            </a:lvl3pPr>
            <a:lvl4pPr>
              <a:defRPr>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defRPr>
            </a:lvl4pPr>
            <a:lvl5pPr>
              <a:defRPr>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306C1-F9DF-4469-A193-73F36DD62CF8}"/>
              </a:ext>
            </a:extLst>
          </p:cNvPr>
          <p:cNvSpPr>
            <a:spLocks noGrp="1"/>
          </p:cNvSpPr>
          <p:nvPr>
            <p:ph type="dt" sz="half" idx="10"/>
          </p:nvPr>
        </p:nvSpPr>
        <p:spPr/>
        <p:txBody>
          <a:body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1E2C6BBD-28B4-40DA-881A-C399FC35F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FF641-336A-4EBE-B89A-D367A5C3DA04}"/>
              </a:ext>
            </a:extLst>
          </p:cNvPr>
          <p:cNvSpPr>
            <a:spLocks noGrp="1"/>
          </p:cNvSpPr>
          <p:nvPr>
            <p:ph type="sldNum" sz="quarter" idx="12"/>
          </p:nvPr>
        </p:nvSpPr>
        <p:spPr/>
        <p:txBody>
          <a:bodyPr/>
          <a:lstStyle/>
          <a:p>
            <a:fld id="{19906BBC-6A68-47F5-888D-CF716FF0B837}" type="slidenum">
              <a:rPr lang="en-US" smtClean="0"/>
              <a:t>‹#›</a:t>
            </a:fld>
            <a:endParaRPr lang="en-US"/>
          </a:p>
        </p:txBody>
      </p:sp>
    </p:spTree>
    <p:extLst>
      <p:ext uri="{BB962C8B-B14F-4D97-AF65-F5344CB8AC3E}">
        <p14:creationId xmlns:p14="http://schemas.microsoft.com/office/powerpoint/2010/main" val="114684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3F6F-A7EC-4559-BEAC-FCD6C7FF9788}"/>
              </a:ext>
            </a:extLst>
          </p:cNvPr>
          <p:cNvSpPr>
            <a:spLocks noGrp="1"/>
          </p:cNvSpPr>
          <p:nvPr>
            <p:ph type="title"/>
          </p:nvPr>
        </p:nvSpPr>
        <p:spPr>
          <a:xfrm>
            <a:off x="831850" y="1709738"/>
            <a:ext cx="10515600" cy="2852737"/>
          </a:xfrm>
        </p:spPr>
        <p:txBody>
          <a:bodyPr anchor="b"/>
          <a:lstStyle>
            <a:lvl1pPr>
              <a:defRPr sz="60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F84799EA-C2BA-474F-8DD2-33A4DC5D1DD7}"/>
              </a:ext>
            </a:extLst>
          </p:cNvPr>
          <p:cNvSpPr>
            <a:spLocks noGrp="1"/>
          </p:cNvSpPr>
          <p:nvPr>
            <p:ph type="body" idx="1"/>
          </p:nvPr>
        </p:nvSpPr>
        <p:spPr>
          <a:xfrm>
            <a:off x="831850" y="4589463"/>
            <a:ext cx="10515600" cy="1500187"/>
          </a:xfrm>
        </p:spPr>
        <p:txBody>
          <a:bodyPr/>
          <a:lstStyle>
            <a:lvl1pPr marL="0" indent="0">
              <a:buNone/>
              <a:defRPr sz="24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28E954-7077-400B-A44B-6355B517440B}"/>
              </a:ext>
            </a:extLst>
          </p:cNvPr>
          <p:cNvSpPr>
            <a:spLocks noGrp="1"/>
          </p:cNvSpPr>
          <p:nvPr>
            <p:ph type="dt" sz="half" idx="10"/>
          </p:nvPr>
        </p:nvSpPr>
        <p:spPr/>
        <p:txBody>
          <a:bodyPr/>
          <a:lstStyle>
            <a:lvl1pPr>
              <a:defRPr>
                <a:solidFill>
                  <a:schemeClr val="bg1"/>
                </a:solidFill>
              </a:defRPr>
            </a:lvl1p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B53AC84E-2792-4C4E-B555-84248753F2E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0BD8043-4350-4834-9BB2-FE2D7F8A8252}"/>
              </a:ext>
            </a:extLst>
          </p:cNvPr>
          <p:cNvSpPr>
            <a:spLocks noGrp="1"/>
          </p:cNvSpPr>
          <p:nvPr>
            <p:ph type="sldNum" sz="quarter" idx="12"/>
          </p:nvPr>
        </p:nvSpPr>
        <p:spPr/>
        <p:txBody>
          <a:bodyPr/>
          <a:lstStyle>
            <a:lvl1pPr>
              <a:defRPr>
                <a:solidFill>
                  <a:schemeClr val="bg1"/>
                </a:solidFill>
              </a:defRPr>
            </a:lvl1pPr>
          </a:lstStyle>
          <a:p>
            <a:fld id="{19906BBC-6A68-47F5-888D-CF716FF0B837}" type="slidenum">
              <a:rPr lang="en-US" smtClean="0"/>
              <a:t>‹#›</a:t>
            </a:fld>
            <a:endParaRPr lang="en-US"/>
          </a:p>
        </p:txBody>
      </p:sp>
    </p:spTree>
    <p:extLst>
      <p:ext uri="{BB962C8B-B14F-4D97-AF65-F5344CB8AC3E}">
        <p14:creationId xmlns:p14="http://schemas.microsoft.com/office/powerpoint/2010/main" val="7765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3F6F-A7EC-4559-BEAC-FCD6C7FF9788}"/>
              </a:ext>
            </a:extLst>
          </p:cNvPr>
          <p:cNvSpPr>
            <a:spLocks noGrp="1"/>
          </p:cNvSpPr>
          <p:nvPr>
            <p:ph type="title"/>
          </p:nvPr>
        </p:nvSpPr>
        <p:spPr>
          <a:xfrm>
            <a:off x="831850" y="1709738"/>
            <a:ext cx="10515600" cy="2852737"/>
          </a:xfrm>
        </p:spPr>
        <p:txBody>
          <a:bodyPr anchor="b"/>
          <a:lstStyle>
            <a:lvl1pPr>
              <a:defRPr sz="6000" b="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F84799EA-C2BA-474F-8DD2-33A4DC5D1DD7}"/>
              </a:ext>
            </a:extLst>
          </p:cNvPr>
          <p:cNvSpPr>
            <a:spLocks noGrp="1"/>
          </p:cNvSpPr>
          <p:nvPr>
            <p:ph type="body" idx="1"/>
          </p:nvPr>
        </p:nvSpPr>
        <p:spPr>
          <a:xfrm>
            <a:off x="831850" y="4589463"/>
            <a:ext cx="10515600" cy="1500187"/>
          </a:xfrm>
        </p:spPr>
        <p:txBody>
          <a:bodyPr/>
          <a:lstStyle>
            <a:lvl1pPr marL="0" indent="0">
              <a:buNone/>
              <a:defRPr sz="24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28E954-7077-400B-A44B-6355B517440B}"/>
              </a:ext>
            </a:extLst>
          </p:cNvPr>
          <p:cNvSpPr>
            <a:spLocks noGrp="1"/>
          </p:cNvSpPr>
          <p:nvPr>
            <p:ph type="dt" sz="half" idx="10"/>
          </p:nvPr>
        </p:nvSpPr>
        <p:spPr/>
        <p:txBody>
          <a:bodyPr/>
          <a:lstStyle>
            <a:lvl1pPr>
              <a:defRPr>
                <a:solidFill>
                  <a:schemeClr val="bg1"/>
                </a:solidFill>
              </a:defRPr>
            </a:lvl1p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B53AC84E-2792-4C4E-B555-84248753F2E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0BD8043-4350-4834-9BB2-FE2D7F8A8252}"/>
              </a:ext>
            </a:extLst>
          </p:cNvPr>
          <p:cNvSpPr>
            <a:spLocks noGrp="1"/>
          </p:cNvSpPr>
          <p:nvPr>
            <p:ph type="sldNum" sz="quarter" idx="12"/>
          </p:nvPr>
        </p:nvSpPr>
        <p:spPr/>
        <p:txBody>
          <a:bodyPr/>
          <a:lstStyle>
            <a:lvl1pPr>
              <a:defRPr>
                <a:solidFill>
                  <a:schemeClr val="bg1"/>
                </a:solidFill>
              </a:defRPr>
            </a:lvl1pPr>
          </a:lstStyle>
          <a:p>
            <a:fld id="{19906BBC-6A68-47F5-888D-CF716FF0B837}" type="slidenum">
              <a:rPr lang="en-US" smtClean="0"/>
              <a:t>‹#›</a:t>
            </a:fld>
            <a:endParaRPr lang="en-US"/>
          </a:p>
        </p:txBody>
      </p:sp>
    </p:spTree>
    <p:extLst>
      <p:ext uri="{BB962C8B-B14F-4D97-AF65-F5344CB8AC3E}">
        <p14:creationId xmlns:p14="http://schemas.microsoft.com/office/powerpoint/2010/main" val="338922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3F6F-A7EC-4559-BEAC-FCD6C7FF9788}"/>
              </a:ext>
            </a:extLst>
          </p:cNvPr>
          <p:cNvSpPr>
            <a:spLocks noGrp="1"/>
          </p:cNvSpPr>
          <p:nvPr>
            <p:ph type="title"/>
          </p:nvPr>
        </p:nvSpPr>
        <p:spPr>
          <a:xfrm>
            <a:off x="831850" y="1709738"/>
            <a:ext cx="10515600" cy="2852737"/>
          </a:xfrm>
        </p:spPr>
        <p:txBody>
          <a:bodyPr anchor="b"/>
          <a:lstStyle>
            <a:lvl1pPr>
              <a:defRPr sz="6000" b="1">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84799EA-C2BA-474F-8DD2-33A4DC5D1DD7}"/>
              </a:ext>
            </a:extLst>
          </p:cNvPr>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latin typeface="Noto Serif" panose="02020600060500020200" pitchFamily="18" charset="0"/>
                <a:ea typeface="Noto Serif" panose="02020600060500020200" pitchFamily="18" charset="0"/>
                <a:cs typeface="Noto Serif" panose="02020600060500020200"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28E954-7077-400B-A44B-6355B517440B}"/>
              </a:ext>
            </a:extLst>
          </p:cNvPr>
          <p:cNvSpPr>
            <a:spLocks noGrp="1"/>
          </p:cNvSpPr>
          <p:nvPr>
            <p:ph type="dt" sz="half" idx="10"/>
          </p:nvPr>
        </p:nvSpPr>
        <p:spPr/>
        <p:txBody>
          <a:bodyPr/>
          <a:lstStyle>
            <a:lvl1pPr>
              <a:defRPr>
                <a:solidFill>
                  <a:schemeClr val="bg1"/>
                </a:solidFill>
              </a:defRPr>
            </a:lvl1p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B53AC84E-2792-4C4E-B555-84248753F2E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0BD8043-4350-4834-9BB2-FE2D7F8A8252}"/>
              </a:ext>
            </a:extLst>
          </p:cNvPr>
          <p:cNvSpPr>
            <a:spLocks noGrp="1"/>
          </p:cNvSpPr>
          <p:nvPr>
            <p:ph type="sldNum" sz="quarter" idx="12"/>
          </p:nvPr>
        </p:nvSpPr>
        <p:spPr/>
        <p:txBody>
          <a:bodyPr/>
          <a:lstStyle>
            <a:lvl1pPr>
              <a:defRPr>
                <a:solidFill>
                  <a:schemeClr val="bg1"/>
                </a:solidFill>
              </a:defRPr>
            </a:lvl1pPr>
          </a:lstStyle>
          <a:p>
            <a:fld id="{19906BBC-6A68-47F5-888D-CF716FF0B837}" type="slidenum">
              <a:rPr lang="en-US" smtClean="0"/>
              <a:t>‹#›</a:t>
            </a:fld>
            <a:endParaRPr lang="en-US"/>
          </a:p>
        </p:txBody>
      </p:sp>
    </p:spTree>
    <p:extLst>
      <p:ext uri="{BB962C8B-B14F-4D97-AF65-F5344CB8AC3E}">
        <p14:creationId xmlns:p14="http://schemas.microsoft.com/office/powerpoint/2010/main" val="2750810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99000">
              <a:srgbClr val="1F0308"/>
            </a:gs>
          </a:gsLst>
          <a:lin ang="8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042E6B-C966-4335-A7E4-F77F51095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864EDD-031A-4949-A579-9DC8A9748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EA3E4A2-402D-453F-A669-50A690B7A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79A02-BC88-42A4-B1C3-0C1730F7BF32}" type="datetimeFigureOut">
              <a:rPr lang="en-US" smtClean="0"/>
              <a:t>8/29/2021</a:t>
            </a:fld>
            <a:endParaRPr lang="en-US"/>
          </a:p>
        </p:txBody>
      </p:sp>
      <p:sp>
        <p:nvSpPr>
          <p:cNvPr id="5" name="Footer Placeholder 4">
            <a:extLst>
              <a:ext uri="{FF2B5EF4-FFF2-40B4-BE49-F238E27FC236}">
                <a16:creationId xmlns:a16="http://schemas.microsoft.com/office/drawing/2014/main" id="{54EE427C-5B46-4C10-BA0A-F5A763BA3E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96264E-7CC3-4541-8369-43E365252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06BBC-6A68-47F5-888D-CF716FF0B837}" type="slidenum">
              <a:rPr lang="en-US" smtClean="0"/>
              <a:t>‹#›</a:t>
            </a:fld>
            <a:endParaRPr lang="en-US"/>
          </a:p>
        </p:txBody>
      </p:sp>
    </p:spTree>
    <p:extLst>
      <p:ext uri="{BB962C8B-B14F-4D97-AF65-F5344CB8AC3E}">
        <p14:creationId xmlns:p14="http://schemas.microsoft.com/office/powerpoint/2010/main" val="780808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16.xml"/><Relationship Id="rId7" Type="http://schemas.openxmlformats.org/officeDocument/2006/relationships/image" Target="../media/image31.png"/><Relationship Id="rId12" Type="http://schemas.openxmlformats.org/officeDocument/2006/relationships/image" Target="../media/image24.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slide" Target="slide17.xml"/><Relationship Id="rId11" Type="http://schemas.openxmlformats.org/officeDocument/2006/relationships/image" Target="../media/image23.png"/><Relationship Id="rId5" Type="http://schemas.openxmlformats.org/officeDocument/2006/relationships/image" Target="../media/image31.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hristianlillelund/donald-trumps-rallies"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s://github.com/addiamir/Donald_Trump_Rally_Speech_NLP_Analysi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1.wdp"/><Relationship Id="rId2" Type="http://schemas.openxmlformats.org/officeDocument/2006/relationships/image" Target="../media/image2.jpg"/><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1E34-9470-44A5-A53B-116404549EB2}"/>
              </a:ext>
            </a:extLst>
          </p:cNvPr>
          <p:cNvSpPr>
            <a:spLocks noGrp="1"/>
          </p:cNvSpPr>
          <p:nvPr>
            <p:ph type="ctrTitle"/>
          </p:nvPr>
        </p:nvSpPr>
        <p:spPr>
          <a:xfrm>
            <a:off x="582305" y="2555378"/>
            <a:ext cx="9144000" cy="2387600"/>
          </a:xfrm>
        </p:spPr>
        <p:txBody>
          <a:bodyPr>
            <a:normAutofit/>
          </a:bodyPr>
          <a:lstStyle/>
          <a:p>
            <a:pPr algn="l"/>
            <a:r>
              <a:rPr lang="en-US" sz="4400" dirty="0"/>
              <a:t>Trump Rally Speech Analysis</a:t>
            </a:r>
          </a:p>
        </p:txBody>
      </p:sp>
      <p:sp>
        <p:nvSpPr>
          <p:cNvPr id="3" name="Subtitle 2">
            <a:extLst>
              <a:ext uri="{FF2B5EF4-FFF2-40B4-BE49-F238E27FC236}">
                <a16:creationId xmlns:a16="http://schemas.microsoft.com/office/drawing/2014/main" id="{87F1B2A4-D1B1-4A47-986E-BCA0A3C8B42C}"/>
              </a:ext>
            </a:extLst>
          </p:cNvPr>
          <p:cNvSpPr>
            <a:spLocks noGrp="1"/>
          </p:cNvSpPr>
          <p:nvPr>
            <p:ph type="subTitle" idx="1"/>
          </p:nvPr>
        </p:nvSpPr>
        <p:spPr>
          <a:xfrm>
            <a:off x="582305" y="5035053"/>
            <a:ext cx="9144000" cy="1655762"/>
          </a:xfrm>
        </p:spPr>
        <p:txBody>
          <a:bodyPr>
            <a:normAutofit/>
          </a:bodyPr>
          <a:lstStyle/>
          <a:p>
            <a:pPr algn="l"/>
            <a:r>
              <a:rPr lang="en-US" sz="1600" dirty="0"/>
              <a:t>A Natural Language Processing Approach</a:t>
            </a:r>
          </a:p>
          <a:p>
            <a:pPr algn="l"/>
            <a:r>
              <a:rPr lang="en-US" sz="1600" dirty="0"/>
              <a:t>Author: Mohammad Adi Amirudin</a:t>
            </a:r>
          </a:p>
        </p:txBody>
      </p:sp>
    </p:spTree>
    <p:extLst>
      <p:ext uri="{BB962C8B-B14F-4D97-AF65-F5344CB8AC3E}">
        <p14:creationId xmlns:p14="http://schemas.microsoft.com/office/powerpoint/2010/main" val="1411584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7F76EEF-43C0-438A-BD96-EBB3B3AE1A32}"/>
              </a:ext>
            </a:extLst>
          </p:cNvPr>
          <p:cNvGrpSpPr/>
          <p:nvPr/>
        </p:nvGrpSpPr>
        <p:grpSpPr>
          <a:xfrm flipH="1">
            <a:off x="7137541" y="-508771"/>
            <a:ext cx="4891760" cy="4788386"/>
            <a:chOff x="7152501" y="0"/>
            <a:chExt cx="4891760" cy="4788386"/>
          </a:xfrm>
        </p:grpSpPr>
        <p:pic>
          <p:nvPicPr>
            <p:cNvPr id="33" name="Graphic 32">
              <a:extLst>
                <a:ext uri="{FF2B5EF4-FFF2-40B4-BE49-F238E27FC236}">
                  <a16:creationId xmlns:a16="http://schemas.microsoft.com/office/drawing/2014/main" id="{E5045349-3926-4931-B1B2-D2309EFE37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945"/>
            <a:stretch/>
          </p:blipFill>
          <p:spPr>
            <a:xfrm>
              <a:off x="7167461" y="1762086"/>
              <a:ext cx="4876800" cy="3026300"/>
            </a:xfrm>
            <a:prstGeom prst="rect">
              <a:avLst/>
            </a:prstGeom>
          </p:spPr>
        </p:pic>
        <p:pic>
          <p:nvPicPr>
            <p:cNvPr id="34" name="Graphic 33">
              <a:extLst>
                <a:ext uri="{FF2B5EF4-FFF2-40B4-BE49-F238E27FC236}">
                  <a16:creationId xmlns:a16="http://schemas.microsoft.com/office/drawing/2014/main" id="{81790F9C-670B-4B7B-ADE5-F8E13F82B7C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8787"/>
            <a:stretch/>
          </p:blipFill>
          <p:spPr>
            <a:xfrm>
              <a:off x="7152501" y="0"/>
              <a:ext cx="4876800" cy="2009865"/>
            </a:xfrm>
            <a:prstGeom prst="rect">
              <a:avLst/>
            </a:prstGeom>
          </p:spPr>
        </p:pic>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55" name="TextBox 54">
            <a:extLst>
              <a:ext uri="{FF2B5EF4-FFF2-40B4-BE49-F238E27FC236}">
                <a16:creationId xmlns:a16="http://schemas.microsoft.com/office/drawing/2014/main" id="{9EA4629D-8BFD-46D7-9084-AD4A8E1DFB87}"/>
              </a:ext>
            </a:extLst>
          </p:cNvPr>
          <p:cNvSpPr txBox="1"/>
          <p:nvPr/>
        </p:nvSpPr>
        <p:spPr>
          <a:xfrm>
            <a:off x="313612" y="3545905"/>
            <a:ext cx="2620658"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Noto Sans" panose="020B0502040504020204" pitchFamily="34" charset="0"/>
                <a:ea typeface="Noto Sans" panose="020B0502040504020204" pitchFamily="34" charset="0"/>
                <a:cs typeface="Noto Sans" panose="020B0502040504020204" pitchFamily="34" charset="0"/>
              </a:rPr>
              <a:t>Topic 1 | Achievements</a:t>
            </a:r>
          </a:p>
        </p:txBody>
      </p:sp>
      <p:sp>
        <p:nvSpPr>
          <p:cNvPr id="57" name="TextBox 56">
            <a:extLst>
              <a:ext uri="{FF2B5EF4-FFF2-40B4-BE49-F238E27FC236}">
                <a16:creationId xmlns:a16="http://schemas.microsoft.com/office/drawing/2014/main" id="{FAE66DF1-D8BE-42BA-B334-8BFA61B8694F}"/>
              </a:ext>
            </a:extLst>
          </p:cNvPr>
          <p:cNvSpPr txBox="1"/>
          <p:nvPr/>
        </p:nvSpPr>
        <p:spPr>
          <a:xfrm>
            <a:off x="8432065" y="3523425"/>
            <a:ext cx="3209758" cy="307777"/>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Noto Sans" panose="020B0502040504020204" pitchFamily="34" charset="0"/>
                <a:ea typeface="Noto Sans" panose="020B0502040504020204" pitchFamily="34" charset="0"/>
                <a:cs typeface="Noto Sans" panose="020B0502040504020204" pitchFamily="34" charset="0"/>
              </a:rPr>
              <a:t>Topic 3 | Political Adversaries</a:t>
            </a:r>
          </a:p>
        </p:txBody>
      </p:sp>
      <p:sp>
        <p:nvSpPr>
          <p:cNvPr id="60" name="TextBox 59">
            <a:extLst>
              <a:ext uri="{FF2B5EF4-FFF2-40B4-BE49-F238E27FC236}">
                <a16:creationId xmlns:a16="http://schemas.microsoft.com/office/drawing/2014/main" id="{2AED3934-64F3-4E87-80D7-2E1E31021AF5}"/>
              </a:ext>
            </a:extLst>
          </p:cNvPr>
          <p:cNvSpPr txBox="1"/>
          <p:nvPr/>
        </p:nvSpPr>
        <p:spPr>
          <a:xfrm>
            <a:off x="3633702" y="3545904"/>
            <a:ext cx="42813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Noto Sans" panose="020B0502040504020204" pitchFamily="34" charset="0"/>
                <a:ea typeface="Noto Sans" panose="020B0502040504020204" pitchFamily="34" charset="0"/>
                <a:cs typeface="Noto Sans" panose="020B0502040504020204" pitchFamily="34" charset="0"/>
              </a:rPr>
              <a:t>Topic 2 | Plans, Vision &amp; Appealing to Support</a:t>
            </a:r>
          </a:p>
        </p:txBody>
      </p:sp>
      <p:grpSp>
        <p:nvGrpSpPr>
          <p:cNvPr id="6" name="Group 5">
            <a:extLst>
              <a:ext uri="{FF2B5EF4-FFF2-40B4-BE49-F238E27FC236}">
                <a16:creationId xmlns:a16="http://schemas.microsoft.com/office/drawing/2014/main" id="{BAE4B143-7C66-45E8-951F-ABDB211A3FB5}"/>
              </a:ext>
            </a:extLst>
          </p:cNvPr>
          <p:cNvGrpSpPr/>
          <p:nvPr/>
        </p:nvGrpSpPr>
        <p:grpSpPr>
          <a:xfrm>
            <a:off x="230231" y="1425863"/>
            <a:ext cx="3718263" cy="1534305"/>
            <a:chOff x="283590" y="949274"/>
            <a:chExt cx="3718263" cy="1534305"/>
          </a:xfrm>
        </p:grpSpPr>
        <p:sp>
          <p:nvSpPr>
            <p:cNvPr id="9" name="Title 1">
              <a:extLst>
                <a:ext uri="{FF2B5EF4-FFF2-40B4-BE49-F238E27FC236}">
                  <a16:creationId xmlns:a16="http://schemas.microsoft.com/office/drawing/2014/main" id="{0606E08E-D404-4F85-9C49-CD1221DE9B62}"/>
                </a:ext>
              </a:extLst>
            </p:cNvPr>
            <p:cNvSpPr txBox="1">
              <a:spLocks/>
            </p:cNvSpPr>
            <p:nvPr/>
          </p:nvSpPr>
          <p:spPr>
            <a:xfrm>
              <a:off x="283590" y="2018500"/>
              <a:ext cx="331071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Topic Dictionary</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83590" y="1799936"/>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Model trained using NLTK &amp; Scikit-Learn</a:t>
              </a:r>
              <a:endParaRPr lang="en-US" sz="2000" dirty="0"/>
            </a:p>
          </p:txBody>
        </p:sp>
        <p:grpSp>
          <p:nvGrpSpPr>
            <p:cNvPr id="78" name="Google Shape;734;p47">
              <a:extLst>
                <a:ext uri="{FF2B5EF4-FFF2-40B4-BE49-F238E27FC236}">
                  <a16:creationId xmlns:a16="http://schemas.microsoft.com/office/drawing/2014/main" id="{95444882-1DEE-4167-B63D-D560ABB3A792}"/>
                </a:ext>
              </a:extLst>
            </p:cNvPr>
            <p:cNvGrpSpPr/>
            <p:nvPr/>
          </p:nvGrpSpPr>
          <p:grpSpPr>
            <a:xfrm>
              <a:off x="403144" y="949274"/>
              <a:ext cx="841911" cy="768104"/>
              <a:chOff x="6625350" y="1613750"/>
              <a:chExt cx="480525" cy="438400"/>
            </a:xfrm>
            <a:solidFill>
              <a:schemeClr val="bg1"/>
            </a:solidFill>
          </p:grpSpPr>
          <p:sp>
            <p:nvSpPr>
              <p:cNvPr id="79" name="Google Shape;735;p47">
                <a:extLst>
                  <a:ext uri="{FF2B5EF4-FFF2-40B4-BE49-F238E27FC236}">
                    <a16:creationId xmlns:a16="http://schemas.microsoft.com/office/drawing/2014/main" id="{E314EE1F-6167-4E05-BF37-CD32E68CB40D}"/>
                  </a:ext>
                </a:extLst>
              </p:cNvPr>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 name="Google Shape;736;p47">
                <a:extLst>
                  <a:ext uri="{FF2B5EF4-FFF2-40B4-BE49-F238E27FC236}">
                    <a16:creationId xmlns:a16="http://schemas.microsoft.com/office/drawing/2014/main" id="{B957280B-12DF-4A66-B3FD-E4D57C3E571E}"/>
                  </a:ext>
                </a:extLst>
              </p:cNvPr>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 name="Google Shape;737;p47">
                <a:extLst>
                  <a:ext uri="{FF2B5EF4-FFF2-40B4-BE49-F238E27FC236}">
                    <a16:creationId xmlns:a16="http://schemas.microsoft.com/office/drawing/2014/main" id="{C549120D-94AF-494A-A7E9-1A044B2F9396}"/>
                  </a:ext>
                </a:extLst>
              </p:cNvPr>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 name="Google Shape;738;p47">
                <a:extLst>
                  <a:ext uri="{FF2B5EF4-FFF2-40B4-BE49-F238E27FC236}">
                    <a16:creationId xmlns:a16="http://schemas.microsoft.com/office/drawing/2014/main" id="{842426D7-4EB7-4363-9F36-C40661078625}"/>
                  </a:ext>
                </a:extLst>
              </p:cNvPr>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3" name="Google Shape;739;p47">
                <a:extLst>
                  <a:ext uri="{FF2B5EF4-FFF2-40B4-BE49-F238E27FC236}">
                    <a16:creationId xmlns:a16="http://schemas.microsoft.com/office/drawing/2014/main" id="{07E2F861-7271-4609-AC2A-7DB8FA15CCD0}"/>
                  </a:ext>
                </a:extLst>
              </p:cNvPr>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35" name="Google Shape;725;p47">
            <a:extLst>
              <a:ext uri="{FF2B5EF4-FFF2-40B4-BE49-F238E27FC236}">
                <a16:creationId xmlns:a16="http://schemas.microsoft.com/office/drawing/2014/main" id="{B7EE1BD4-4405-45D0-8936-81F37C9110B2}"/>
              </a:ext>
            </a:extLst>
          </p:cNvPr>
          <p:cNvGrpSpPr/>
          <p:nvPr/>
        </p:nvGrpSpPr>
        <p:grpSpPr>
          <a:xfrm>
            <a:off x="403144" y="3131895"/>
            <a:ext cx="356303" cy="360400"/>
            <a:chOff x="5297950" y="1632050"/>
            <a:chExt cx="426200" cy="431100"/>
          </a:xfrm>
          <a:solidFill>
            <a:schemeClr val="bg1"/>
          </a:solidFill>
        </p:grpSpPr>
        <p:sp>
          <p:nvSpPr>
            <p:cNvPr id="36" name="Google Shape;726;p47">
              <a:extLst>
                <a:ext uri="{FF2B5EF4-FFF2-40B4-BE49-F238E27FC236}">
                  <a16:creationId xmlns:a16="http://schemas.microsoft.com/office/drawing/2014/main" id="{082B11AF-CCC1-4E8E-A1E0-FF8AD50D45B8}"/>
                </a:ext>
              </a:extLst>
            </p:cNvPr>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727;p47">
              <a:extLst>
                <a:ext uri="{FF2B5EF4-FFF2-40B4-BE49-F238E27FC236}">
                  <a16:creationId xmlns:a16="http://schemas.microsoft.com/office/drawing/2014/main" id="{3D2F4E6C-E3B0-489C-A3DB-E5E0CF777999}"/>
                </a:ext>
              </a:extLst>
            </p:cNvPr>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8" name="Google Shape;775;p47">
            <a:extLst>
              <a:ext uri="{FF2B5EF4-FFF2-40B4-BE49-F238E27FC236}">
                <a16:creationId xmlns:a16="http://schemas.microsoft.com/office/drawing/2014/main" id="{EEEB1ED6-04F6-454C-B1A1-53FE3EF78243}"/>
              </a:ext>
            </a:extLst>
          </p:cNvPr>
          <p:cNvGrpSpPr/>
          <p:nvPr/>
        </p:nvGrpSpPr>
        <p:grpSpPr>
          <a:xfrm>
            <a:off x="3795110" y="3208400"/>
            <a:ext cx="413486" cy="261355"/>
            <a:chOff x="3241525" y="3039450"/>
            <a:chExt cx="494600" cy="312625"/>
          </a:xfrm>
          <a:solidFill>
            <a:schemeClr val="bg1"/>
          </a:solidFill>
        </p:grpSpPr>
        <p:sp>
          <p:nvSpPr>
            <p:cNvPr id="39" name="Google Shape;776;p47">
              <a:extLst>
                <a:ext uri="{FF2B5EF4-FFF2-40B4-BE49-F238E27FC236}">
                  <a16:creationId xmlns:a16="http://schemas.microsoft.com/office/drawing/2014/main" id="{2C76A9B7-B48B-4371-9BE0-86F6345A80E3}"/>
                </a:ext>
              </a:extLst>
            </p:cNvPr>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 name="Google Shape;777;p47">
              <a:extLst>
                <a:ext uri="{FF2B5EF4-FFF2-40B4-BE49-F238E27FC236}">
                  <a16:creationId xmlns:a16="http://schemas.microsoft.com/office/drawing/2014/main" id="{8BEA71D6-80C8-4EAF-90C6-36A0419578B6}"/>
                </a:ext>
              </a:extLst>
            </p:cNvPr>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Graphic 2">
            <a:extLst>
              <a:ext uri="{FF2B5EF4-FFF2-40B4-BE49-F238E27FC236}">
                <a16:creationId xmlns:a16="http://schemas.microsoft.com/office/drawing/2014/main" id="{31A8EB44-478E-4246-A74A-D523A34086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5170" y="3097491"/>
            <a:ext cx="483171" cy="483171"/>
          </a:xfrm>
          <a:prstGeom prst="rect">
            <a:avLst/>
          </a:prstGeom>
        </p:spPr>
      </p:pic>
      <p:sp>
        <p:nvSpPr>
          <p:cNvPr id="43" name="TextBox 42">
            <a:extLst>
              <a:ext uri="{FF2B5EF4-FFF2-40B4-BE49-F238E27FC236}">
                <a16:creationId xmlns:a16="http://schemas.microsoft.com/office/drawing/2014/main" id="{978A900F-C5E6-496A-828E-CC34B5C554D0}"/>
              </a:ext>
            </a:extLst>
          </p:cNvPr>
          <p:cNvSpPr txBox="1"/>
          <p:nvPr/>
        </p:nvSpPr>
        <p:spPr>
          <a:xfrm>
            <a:off x="313612" y="4021114"/>
            <a:ext cx="2770782" cy="1815882"/>
          </a:xfrm>
          <a:prstGeom prst="rect">
            <a:avLst/>
          </a:prstGeom>
          <a:noFill/>
        </p:spPr>
        <p:txBody>
          <a:bodyPr wrap="square">
            <a:spAutoFit/>
          </a:bodyPr>
          <a:lstStyle/>
          <a:p>
            <a:r>
              <a:rPr lang="en-US" sz="1400" b="0" i="0" dirty="0">
                <a:solidFill>
                  <a:srgbClr val="C9D1D9"/>
                </a:solidFill>
                <a:effectLst/>
                <a:latin typeface="Consolas" panose="020B0609020204030204" pitchFamily="49" charset="0"/>
              </a:rPr>
              <a:t>say, know, don’t, people, right, great, like, think, want, year, good, just, time, make, guy, come, lot, thing, win, look, president, big, tell, okay, remember, sir, way, country, bad</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44" name="TextBox 43">
            <a:extLst>
              <a:ext uri="{FF2B5EF4-FFF2-40B4-BE49-F238E27FC236}">
                <a16:creationId xmlns:a16="http://schemas.microsoft.com/office/drawing/2014/main" id="{B458DFBB-2566-4B4F-AB99-764E05C8CBFD}"/>
              </a:ext>
            </a:extLst>
          </p:cNvPr>
          <p:cNvSpPr txBox="1"/>
          <p:nvPr/>
        </p:nvSpPr>
        <p:spPr>
          <a:xfrm>
            <a:off x="3633702" y="3988308"/>
            <a:ext cx="3152896" cy="1815882"/>
          </a:xfrm>
          <a:prstGeom prst="rect">
            <a:avLst/>
          </a:prstGeom>
          <a:noFill/>
        </p:spPr>
        <p:txBody>
          <a:bodyPr wrap="square">
            <a:spAutoFit/>
          </a:bodyPr>
          <a:lstStyle/>
          <a:p>
            <a:r>
              <a:rPr lang="en-US" sz="1400" b="0" i="0" dirty="0">
                <a:solidFill>
                  <a:srgbClr val="C9D1D9"/>
                </a:solidFill>
                <a:effectLst/>
                <a:latin typeface="Consolas" panose="020B0609020204030204" pitchFamily="49" charset="0"/>
              </a:rPr>
              <a:t>great, want, people, know, </a:t>
            </a:r>
            <a:r>
              <a:rPr lang="en-US" sz="1400" b="0" i="0" dirty="0" err="1">
                <a:solidFill>
                  <a:srgbClr val="C9D1D9"/>
                </a:solidFill>
                <a:effectLst/>
                <a:latin typeface="Consolas" panose="020B0609020204030204" pitchFamily="49" charset="0"/>
              </a:rPr>
              <a:t>american</a:t>
            </a:r>
            <a:r>
              <a:rPr lang="en-US" sz="1400" b="0" i="0" dirty="0">
                <a:solidFill>
                  <a:srgbClr val="C9D1D9"/>
                </a:solidFill>
                <a:effectLst/>
                <a:latin typeface="Consolas" panose="020B0609020204030204" pitchFamily="49" charset="0"/>
              </a:rPr>
              <a:t>, say, year, country, new, don’t, thank, state, right, come, win, </a:t>
            </a:r>
            <a:r>
              <a:rPr lang="en-US" sz="1400" b="0" i="0" dirty="0" err="1">
                <a:solidFill>
                  <a:srgbClr val="C9D1D9"/>
                </a:solidFill>
                <a:effectLst/>
                <a:latin typeface="Consolas" panose="020B0609020204030204" pitchFamily="49" charset="0"/>
              </a:rPr>
              <a:t>america</a:t>
            </a:r>
            <a:r>
              <a:rPr lang="en-US" sz="1400" b="0" i="0" dirty="0">
                <a:solidFill>
                  <a:srgbClr val="C9D1D9"/>
                </a:solidFill>
                <a:effectLst/>
                <a:latin typeface="Consolas" panose="020B0609020204030204" pitchFamily="49" charset="0"/>
              </a:rPr>
              <a:t>, like, make, democrat, job, love, good, think, time, republican, work, happen, president, party, way </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45" name="TextBox 44">
            <a:extLst>
              <a:ext uri="{FF2B5EF4-FFF2-40B4-BE49-F238E27FC236}">
                <a16:creationId xmlns:a16="http://schemas.microsoft.com/office/drawing/2014/main" id="{E0878450-B378-4A44-B358-298A64B72A80}"/>
              </a:ext>
            </a:extLst>
          </p:cNvPr>
          <p:cNvSpPr txBox="1"/>
          <p:nvPr/>
        </p:nvSpPr>
        <p:spPr>
          <a:xfrm>
            <a:off x="8443318" y="3988308"/>
            <a:ext cx="2993506" cy="1815882"/>
          </a:xfrm>
          <a:prstGeom prst="rect">
            <a:avLst/>
          </a:prstGeom>
          <a:noFill/>
        </p:spPr>
        <p:txBody>
          <a:bodyPr wrap="square">
            <a:spAutoFit/>
          </a:bodyPr>
          <a:lstStyle/>
          <a:p>
            <a:r>
              <a:rPr lang="en-US" sz="1400" b="0" i="0" dirty="0">
                <a:solidFill>
                  <a:srgbClr val="C9D1D9"/>
                </a:solidFill>
                <a:effectLst/>
                <a:latin typeface="Consolas" panose="020B0609020204030204" pitchFamily="49" charset="0"/>
              </a:rPr>
              <a:t>say, </a:t>
            </a:r>
            <a:r>
              <a:rPr lang="en-US" sz="1400" b="0" i="0" dirty="0" err="1">
                <a:solidFill>
                  <a:srgbClr val="C9D1D9"/>
                </a:solidFill>
                <a:effectLst/>
                <a:latin typeface="Consolas" panose="020B0609020204030204" pitchFamily="49" charset="0"/>
              </a:rPr>
              <a:t>biden</a:t>
            </a:r>
            <a:r>
              <a:rPr lang="en-US" sz="1400" b="0" i="0" dirty="0">
                <a:solidFill>
                  <a:srgbClr val="C9D1D9"/>
                </a:solidFill>
                <a:effectLst/>
                <a:latin typeface="Consolas" panose="020B0609020204030204" pitchFamily="49" charset="0"/>
              </a:rPr>
              <a:t>, know, great, want, don’t, people, like, year, job, think, right, good, win, happen, </a:t>
            </a:r>
            <a:r>
              <a:rPr lang="en-US" sz="1400" b="0" i="0" dirty="0" err="1">
                <a:solidFill>
                  <a:srgbClr val="C9D1D9"/>
                </a:solidFill>
                <a:effectLst/>
                <a:latin typeface="Consolas" panose="020B0609020204030204" pitchFamily="49" charset="0"/>
              </a:rPr>
              <a:t>china</a:t>
            </a:r>
            <a:r>
              <a:rPr lang="en-US" sz="1400" b="0" i="0" dirty="0">
                <a:solidFill>
                  <a:srgbClr val="C9D1D9"/>
                </a:solidFill>
                <a:effectLst/>
                <a:latin typeface="Consolas" panose="020B0609020204030204" pitchFamily="49" charset="0"/>
              </a:rPr>
              <a:t>, country, thing, just, joe, state, thank, look, make, way, </a:t>
            </a:r>
            <a:r>
              <a:rPr lang="en-US" sz="1400" b="0" i="0" dirty="0" err="1">
                <a:solidFill>
                  <a:srgbClr val="C9D1D9"/>
                </a:solidFill>
                <a:effectLst/>
                <a:latin typeface="Consolas" panose="020B0609020204030204" pitchFamily="49" charset="0"/>
              </a:rPr>
              <a:t>america</a:t>
            </a:r>
            <a:r>
              <a:rPr lang="en-US" sz="1400" b="0" i="0" dirty="0">
                <a:solidFill>
                  <a:srgbClr val="C9D1D9"/>
                </a:solidFill>
                <a:effectLst/>
                <a:latin typeface="Consolas" panose="020B0609020204030204" pitchFamily="49" charset="0"/>
              </a:rPr>
              <a:t>, let, bad, </a:t>
            </a:r>
            <a:r>
              <a:rPr lang="en-US" sz="1400" b="0" i="0" dirty="0" err="1">
                <a:solidFill>
                  <a:srgbClr val="C9D1D9"/>
                </a:solidFill>
                <a:effectLst/>
                <a:latin typeface="Consolas" panose="020B0609020204030204" pitchFamily="49" charset="0"/>
              </a:rPr>
              <a:t>american</a:t>
            </a:r>
            <a:r>
              <a:rPr lang="en-US" sz="1400" b="0" i="0" dirty="0">
                <a:solidFill>
                  <a:srgbClr val="C9D1D9"/>
                </a:solidFill>
                <a:effectLst/>
                <a:latin typeface="Consolas" panose="020B0609020204030204" pitchFamily="49" charset="0"/>
              </a:rPr>
              <a:t>, guy</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07630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7F76EEF-43C0-438A-BD96-EBB3B3AE1A32}"/>
              </a:ext>
            </a:extLst>
          </p:cNvPr>
          <p:cNvGrpSpPr/>
          <p:nvPr/>
        </p:nvGrpSpPr>
        <p:grpSpPr>
          <a:xfrm flipH="1">
            <a:off x="7137541" y="-508771"/>
            <a:ext cx="4891760" cy="4788386"/>
            <a:chOff x="7152501" y="0"/>
            <a:chExt cx="4891760" cy="4788386"/>
          </a:xfrm>
        </p:grpSpPr>
        <p:pic>
          <p:nvPicPr>
            <p:cNvPr id="33" name="Graphic 32">
              <a:extLst>
                <a:ext uri="{FF2B5EF4-FFF2-40B4-BE49-F238E27FC236}">
                  <a16:creationId xmlns:a16="http://schemas.microsoft.com/office/drawing/2014/main" id="{E5045349-3926-4931-B1B2-D2309EFE37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945"/>
            <a:stretch/>
          </p:blipFill>
          <p:spPr>
            <a:xfrm>
              <a:off x="7167461" y="1762086"/>
              <a:ext cx="4876800" cy="3026300"/>
            </a:xfrm>
            <a:prstGeom prst="rect">
              <a:avLst/>
            </a:prstGeom>
          </p:spPr>
        </p:pic>
        <p:pic>
          <p:nvPicPr>
            <p:cNvPr id="34" name="Graphic 33">
              <a:extLst>
                <a:ext uri="{FF2B5EF4-FFF2-40B4-BE49-F238E27FC236}">
                  <a16:creationId xmlns:a16="http://schemas.microsoft.com/office/drawing/2014/main" id="{81790F9C-670B-4B7B-ADE5-F8E13F82B7C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8787"/>
            <a:stretch/>
          </p:blipFill>
          <p:spPr>
            <a:xfrm>
              <a:off x="7152501" y="0"/>
              <a:ext cx="4876800" cy="2009865"/>
            </a:xfrm>
            <a:prstGeom prst="rect">
              <a:avLst/>
            </a:prstGeom>
          </p:spPr>
        </p:pic>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9" name="Title 1">
            <a:extLst>
              <a:ext uri="{FF2B5EF4-FFF2-40B4-BE49-F238E27FC236}">
                <a16:creationId xmlns:a16="http://schemas.microsoft.com/office/drawing/2014/main" id="{0606E08E-D404-4F85-9C49-CD1221DE9B62}"/>
              </a:ext>
            </a:extLst>
          </p:cNvPr>
          <p:cNvSpPr txBox="1">
            <a:spLocks/>
          </p:cNvSpPr>
          <p:nvPr/>
        </p:nvSpPr>
        <p:spPr>
          <a:xfrm>
            <a:off x="217968" y="1471879"/>
            <a:ext cx="7125912"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Lexical Complexity &amp; Adult Literacy Rate</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17968" y="1253315"/>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Strategy Breakdown</a:t>
            </a:r>
            <a:endParaRPr lang="en-US" sz="2000" dirty="0"/>
          </a:p>
        </p:txBody>
      </p:sp>
      <p:pic>
        <p:nvPicPr>
          <p:cNvPr id="10" name="Picture 9">
            <a:extLst>
              <a:ext uri="{FF2B5EF4-FFF2-40B4-BE49-F238E27FC236}">
                <a16:creationId xmlns:a16="http://schemas.microsoft.com/office/drawing/2014/main" id="{A534C9A7-C587-4BC1-90E9-10A330E1D2F2}"/>
              </a:ext>
            </a:extLst>
          </p:cNvPr>
          <p:cNvPicPr>
            <a:picLocks noChangeAspect="1"/>
          </p:cNvPicPr>
          <p:nvPr/>
        </p:nvPicPr>
        <p:blipFill rotWithShape="1">
          <a:blip r:embed="rId6">
            <a:extLst>
              <a:ext uri="{28A0092B-C50C-407E-A947-70E740481C1C}">
                <a14:useLocalDpi xmlns:a14="http://schemas.microsoft.com/office/drawing/2010/main" val="0"/>
              </a:ext>
            </a:extLst>
          </a:blip>
          <a:srcRect l="15173" t="19185" r="28435" b="5913"/>
          <a:stretch/>
        </p:blipFill>
        <p:spPr>
          <a:xfrm>
            <a:off x="301349" y="2006665"/>
            <a:ext cx="8332816" cy="4244009"/>
          </a:xfrm>
          <a:prstGeom prst="rect">
            <a:avLst/>
          </a:prstGeom>
        </p:spPr>
      </p:pic>
      <p:grpSp>
        <p:nvGrpSpPr>
          <p:cNvPr id="11" name="Group 10">
            <a:extLst>
              <a:ext uri="{FF2B5EF4-FFF2-40B4-BE49-F238E27FC236}">
                <a16:creationId xmlns:a16="http://schemas.microsoft.com/office/drawing/2014/main" id="{B6ABC414-D7D9-4412-977A-F3A6C8242806}"/>
              </a:ext>
            </a:extLst>
          </p:cNvPr>
          <p:cNvGrpSpPr/>
          <p:nvPr/>
        </p:nvGrpSpPr>
        <p:grpSpPr>
          <a:xfrm>
            <a:off x="301349" y="789877"/>
            <a:ext cx="763743" cy="433234"/>
            <a:chOff x="426647" y="3136970"/>
            <a:chExt cx="763743" cy="433234"/>
          </a:xfrm>
        </p:grpSpPr>
        <p:grpSp>
          <p:nvGrpSpPr>
            <p:cNvPr id="53" name="Google Shape;748;p47">
              <a:extLst>
                <a:ext uri="{FF2B5EF4-FFF2-40B4-BE49-F238E27FC236}">
                  <a16:creationId xmlns:a16="http://schemas.microsoft.com/office/drawing/2014/main" id="{80C9E69B-3571-49AC-B15E-15606B02F3FA}"/>
                </a:ext>
              </a:extLst>
            </p:cNvPr>
            <p:cNvGrpSpPr/>
            <p:nvPr/>
          </p:nvGrpSpPr>
          <p:grpSpPr>
            <a:xfrm>
              <a:off x="426647" y="3144471"/>
              <a:ext cx="170502" cy="425733"/>
              <a:chOff x="3386850" y="2264625"/>
              <a:chExt cx="203950" cy="509250"/>
            </a:xfrm>
            <a:solidFill>
              <a:schemeClr val="bg1"/>
            </a:solidFill>
          </p:grpSpPr>
          <p:sp>
            <p:nvSpPr>
              <p:cNvPr id="56" name="Google Shape;749;p47">
                <a:extLst>
                  <a:ext uri="{FF2B5EF4-FFF2-40B4-BE49-F238E27FC236}">
                    <a16:creationId xmlns:a16="http://schemas.microsoft.com/office/drawing/2014/main" id="{7523E347-BA32-4BA9-8E41-958C9175A959}"/>
                  </a:ext>
                </a:extLst>
              </p:cNvPr>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 name="Google Shape;750;p47">
                <a:extLst>
                  <a:ext uri="{FF2B5EF4-FFF2-40B4-BE49-F238E27FC236}">
                    <a16:creationId xmlns:a16="http://schemas.microsoft.com/office/drawing/2014/main" id="{E274D742-AB0B-4461-965D-7D5D8DFAFE3A}"/>
                  </a:ext>
                </a:extLst>
              </p:cNvPr>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6" name="Google Shape;748;p47">
              <a:extLst>
                <a:ext uri="{FF2B5EF4-FFF2-40B4-BE49-F238E27FC236}">
                  <a16:creationId xmlns:a16="http://schemas.microsoft.com/office/drawing/2014/main" id="{F54D2CF7-8812-4956-A34E-7A7C8A3B56E3}"/>
                </a:ext>
              </a:extLst>
            </p:cNvPr>
            <p:cNvGrpSpPr/>
            <p:nvPr/>
          </p:nvGrpSpPr>
          <p:grpSpPr>
            <a:xfrm>
              <a:off x="716593" y="3144471"/>
              <a:ext cx="170502" cy="425733"/>
              <a:chOff x="3386850" y="2264625"/>
              <a:chExt cx="203950" cy="509250"/>
            </a:xfrm>
            <a:solidFill>
              <a:schemeClr val="bg1"/>
            </a:solidFill>
          </p:grpSpPr>
          <p:sp>
            <p:nvSpPr>
              <p:cNvPr id="67" name="Google Shape;749;p47">
                <a:extLst>
                  <a:ext uri="{FF2B5EF4-FFF2-40B4-BE49-F238E27FC236}">
                    <a16:creationId xmlns:a16="http://schemas.microsoft.com/office/drawing/2014/main" id="{D5BB4CDE-6976-44CD-ACA6-B42A60025E1C}"/>
                  </a:ext>
                </a:extLst>
              </p:cNvPr>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 name="Google Shape;750;p47">
                <a:extLst>
                  <a:ext uri="{FF2B5EF4-FFF2-40B4-BE49-F238E27FC236}">
                    <a16:creationId xmlns:a16="http://schemas.microsoft.com/office/drawing/2014/main" id="{A2B5D148-A994-46B6-8EB7-6E1319C9AE21}"/>
                  </a:ext>
                </a:extLst>
              </p:cNvPr>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9" name="Google Shape;748;p47">
              <a:extLst>
                <a:ext uri="{FF2B5EF4-FFF2-40B4-BE49-F238E27FC236}">
                  <a16:creationId xmlns:a16="http://schemas.microsoft.com/office/drawing/2014/main" id="{DB099D85-F503-4B96-B559-6EEBB54E3616}"/>
                </a:ext>
              </a:extLst>
            </p:cNvPr>
            <p:cNvGrpSpPr/>
            <p:nvPr/>
          </p:nvGrpSpPr>
          <p:grpSpPr>
            <a:xfrm>
              <a:off x="1019888" y="3136970"/>
              <a:ext cx="170502" cy="425732"/>
              <a:chOff x="3386850" y="2264625"/>
              <a:chExt cx="203950" cy="509249"/>
            </a:xfrm>
            <a:solidFill>
              <a:schemeClr val="bg1">
                <a:lumMod val="65000"/>
              </a:schemeClr>
            </a:solidFill>
          </p:grpSpPr>
          <p:sp>
            <p:nvSpPr>
              <p:cNvPr id="70" name="Google Shape;749;p47">
                <a:extLst>
                  <a:ext uri="{FF2B5EF4-FFF2-40B4-BE49-F238E27FC236}">
                    <a16:creationId xmlns:a16="http://schemas.microsoft.com/office/drawing/2014/main" id="{5F6F60B5-32B8-4968-8176-250FFE9E9BC5}"/>
                  </a:ext>
                </a:extLst>
              </p:cNvPr>
              <p:cNvSpPr/>
              <p:nvPr/>
            </p:nvSpPr>
            <p:spPr>
              <a:xfrm>
                <a:off x="3386850" y="2370849"/>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1" name="Google Shape;750;p47">
                <a:extLst>
                  <a:ext uri="{FF2B5EF4-FFF2-40B4-BE49-F238E27FC236}">
                    <a16:creationId xmlns:a16="http://schemas.microsoft.com/office/drawing/2014/main" id="{30EAE651-43CB-4471-A7F5-DDDC41EBD562}"/>
                  </a:ext>
                </a:extLst>
              </p:cNvPr>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pic>
        <p:nvPicPr>
          <p:cNvPr id="72" name="Picture 71">
            <a:extLst>
              <a:ext uri="{FF2B5EF4-FFF2-40B4-BE49-F238E27FC236}">
                <a16:creationId xmlns:a16="http://schemas.microsoft.com/office/drawing/2014/main" id="{5B20051F-6F42-4AE9-9AFD-5EFD9D7FDAE3}"/>
              </a:ext>
            </a:extLst>
          </p:cNvPr>
          <p:cNvPicPr>
            <a:picLocks noChangeAspect="1"/>
          </p:cNvPicPr>
          <p:nvPr/>
        </p:nvPicPr>
        <p:blipFill rotWithShape="1">
          <a:blip r:embed="rId6">
            <a:extLst>
              <a:ext uri="{28A0092B-C50C-407E-A947-70E740481C1C}">
                <a14:useLocalDpi xmlns:a14="http://schemas.microsoft.com/office/drawing/2010/main" val="0"/>
              </a:ext>
            </a:extLst>
          </a:blip>
          <a:srcRect l="89317" t="56928" r="-138" b="32260"/>
          <a:stretch/>
        </p:blipFill>
        <p:spPr>
          <a:xfrm>
            <a:off x="2595182" y="5684146"/>
            <a:ext cx="1236664" cy="473798"/>
          </a:xfrm>
          <a:prstGeom prst="rect">
            <a:avLst/>
          </a:prstGeom>
        </p:spPr>
      </p:pic>
      <p:pic>
        <p:nvPicPr>
          <p:cNvPr id="73" name="Picture 72">
            <a:extLst>
              <a:ext uri="{FF2B5EF4-FFF2-40B4-BE49-F238E27FC236}">
                <a16:creationId xmlns:a16="http://schemas.microsoft.com/office/drawing/2014/main" id="{7452F47F-5326-4E95-81A9-6D8C94B415EB}"/>
              </a:ext>
            </a:extLst>
          </p:cNvPr>
          <p:cNvPicPr>
            <a:picLocks noChangeAspect="1"/>
          </p:cNvPicPr>
          <p:nvPr/>
        </p:nvPicPr>
        <p:blipFill rotWithShape="1">
          <a:blip r:embed="rId6">
            <a:extLst>
              <a:ext uri="{28A0092B-C50C-407E-A947-70E740481C1C}">
                <a14:useLocalDpi xmlns:a14="http://schemas.microsoft.com/office/drawing/2010/main" val="0"/>
              </a:ext>
            </a:extLst>
          </a:blip>
          <a:srcRect l="89317" t="42416" r="-138" b="46660"/>
          <a:stretch/>
        </p:blipFill>
        <p:spPr>
          <a:xfrm>
            <a:off x="1267163" y="5679235"/>
            <a:ext cx="1236664" cy="478709"/>
          </a:xfrm>
          <a:prstGeom prst="rect">
            <a:avLst/>
          </a:prstGeom>
        </p:spPr>
      </p:pic>
      <p:pic>
        <p:nvPicPr>
          <p:cNvPr id="75" name="Picture 74">
            <a:extLst>
              <a:ext uri="{FF2B5EF4-FFF2-40B4-BE49-F238E27FC236}">
                <a16:creationId xmlns:a16="http://schemas.microsoft.com/office/drawing/2014/main" id="{B1BDA3FE-FA9A-4791-98E5-2D4BD71CF284}"/>
              </a:ext>
            </a:extLst>
          </p:cNvPr>
          <p:cNvPicPr>
            <a:picLocks noChangeAspect="1"/>
          </p:cNvPicPr>
          <p:nvPr/>
        </p:nvPicPr>
        <p:blipFill rotWithShape="1">
          <a:blip r:embed="rId6">
            <a:extLst>
              <a:ext uri="{28A0092B-C50C-407E-A947-70E740481C1C}">
                <a14:useLocalDpi xmlns:a14="http://schemas.microsoft.com/office/drawing/2010/main" val="0"/>
              </a:ext>
            </a:extLst>
          </a:blip>
          <a:srcRect l="89317" t="8956" r="-138" b="60758"/>
          <a:stretch/>
        </p:blipFill>
        <p:spPr>
          <a:xfrm>
            <a:off x="358464" y="5289454"/>
            <a:ext cx="817344" cy="877144"/>
          </a:xfrm>
          <a:prstGeom prst="rect">
            <a:avLst/>
          </a:prstGeom>
        </p:spPr>
      </p:pic>
      <p:sp>
        <p:nvSpPr>
          <p:cNvPr id="76" name="TextBox 75">
            <a:extLst>
              <a:ext uri="{FF2B5EF4-FFF2-40B4-BE49-F238E27FC236}">
                <a16:creationId xmlns:a16="http://schemas.microsoft.com/office/drawing/2014/main" id="{B51D9256-0D14-4681-966A-4EA980070EAE}"/>
              </a:ext>
            </a:extLst>
          </p:cNvPr>
          <p:cNvSpPr txBox="1"/>
          <p:nvPr/>
        </p:nvSpPr>
        <p:spPr>
          <a:xfrm>
            <a:off x="9004525" y="4310248"/>
            <a:ext cx="2746196" cy="95410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Trump speeches tends to be longer and more complex in states with higher level of adult literacy.</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77" name="Title 1">
            <a:extLst>
              <a:ext uri="{FF2B5EF4-FFF2-40B4-BE49-F238E27FC236}">
                <a16:creationId xmlns:a16="http://schemas.microsoft.com/office/drawing/2014/main" id="{F59AC162-3A84-4C37-B6F3-C997F94963B0}"/>
              </a:ext>
            </a:extLst>
          </p:cNvPr>
          <p:cNvSpPr txBox="1">
            <a:spLocks/>
          </p:cNvSpPr>
          <p:nvPr/>
        </p:nvSpPr>
        <p:spPr>
          <a:xfrm>
            <a:off x="9012697" y="3927540"/>
            <a:ext cx="3001643"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Complexity Adjustment</a:t>
            </a:r>
          </a:p>
        </p:txBody>
      </p:sp>
      <p:cxnSp>
        <p:nvCxnSpPr>
          <p:cNvPr id="84" name="Straight Connector 83">
            <a:extLst>
              <a:ext uri="{FF2B5EF4-FFF2-40B4-BE49-F238E27FC236}">
                <a16:creationId xmlns:a16="http://schemas.microsoft.com/office/drawing/2014/main" id="{FACB5E8A-1B1A-493D-80AD-54656BB8F0B6}"/>
              </a:ext>
            </a:extLst>
          </p:cNvPr>
          <p:cNvCxnSpPr/>
          <p:nvPr/>
        </p:nvCxnSpPr>
        <p:spPr>
          <a:xfrm>
            <a:off x="8881281" y="4073185"/>
            <a:ext cx="0" cy="20046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79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7F76EEF-43C0-438A-BD96-EBB3B3AE1A32}"/>
              </a:ext>
            </a:extLst>
          </p:cNvPr>
          <p:cNvGrpSpPr/>
          <p:nvPr/>
        </p:nvGrpSpPr>
        <p:grpSpPr>
          <a:xfrm flipH="1">
            <a:off x="7137541" y="-508771"/>
            <a:ext cx="4891760" cy="4788386"/>
            <a:chOff x="7152501" y="0"/>
            <a:chExt cx="4891760" cy="4788386"/>
          </a:xfrm>
        </p:grpSpPr>
        <p:pic>
          <p:nvPicPr>
            <p:cNvPr id="33" name="Graphic 32">
              <a:extLst>
                <a:ext uri="{FF2B5EF4-FFF2-40B4-BE49-F238E27FC236}">
                  <a16:creationId xmlns:a16="http://schemas.microsoft.com/office/drawing/2014/main" id="{E5045349-3926-4931-B1B2-D2309EFE37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945"/>
            <a:stretch/>
          </p:blipFill>
          <p:spPr>
            <a:xfrm>
              <a:off x="7167461" y="1762086"/>
              <a:ext cx="4876800" cy="3026300"/>
            </a:xfrm>
            <a:prstGeom prst="rect">
              <a:avLst/>
            </a:prstGeom>
          </p:spPr>
        </p:pic>
        <p:pic>
          <p:nvPicPr>
            <p:cNvPr id="34" name="Graphic 33">
              <a:extLst>
                <a:ext uri="{FF2B5EF4-FFF2-40B4-BE49-F238E27FC236}">
                  <a16:creationId xmlns:a16="http://schemas.microsoft.com/office/drawing/2014/main" id="{81790F9C-670B-4B7B-ADE5-F8E13F82B7C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8787"/>
            <a:stretch/>
          </p:blipFill>
          <p:spPr>
            <a:xfrm>
              <a:off x="7152501" y="0"/>
              <a:ext cx="4876800" cy="2009865"/>
            </a:xfrm>
            <a:prstGeom prst="rect">
              <a:avLst/>
            </a:prstGeom>
          </p:spPr>
        </p:pic>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9" name="Title 1">
            <a:extLst>
              <a:ext uri="{FF2B5EF4-FFF2-40B4-BE49-F238E27FC236}">
                <a16:creationId xmlns:a16="http://schemas.microsoft.com/office/drawing/2014/main" id="{0606E08E-D404-4F85-9C49-CD1221DE9B62}"/>
              </a:ext>
            </a:extLst>
          </p:cNvPr>
          <p:cNvSpPr txBox="1">
            <a:spLocks/>
          </p:cNvSpPr>
          <p:nvPr/>
        </p:nvSpPr>
        <p:spPr>
          <a:xfrm>
            <a:off x="209504" y="1457898"/>
            <a:ext cx="7125912" cy="46507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Dominant Topic &amp; General Election Results</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17968" y="1253315"/>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Strategy Breakdown</a:t>
            </a:r>
            <a:endParaRPr lang="en-US" sz="2000" dirty="0"/>
          </a:p>
        </p:txBody>
      </p:sp>
      <p:sp>
        <p:nvSpPr>
          <p:cNvPr id="76" name="TextBox 75">
            <a:extLst>
              <a:ext uri="{FF2B5EF4-FFF2-40B4-BE49-F238E27FC236}">
                <a16:creationId xmlns:a16="http://schemas.microsoft.com/office/drawing/2014/main" id="{B51D9256-0D14-4681-966A-4EA980070EAE}"/>
              </a:ext>
            </a:extLst>
          </p:cNvPr>
          <p:cNvSpPr txBox="1"/>
          <p:nvPr/>
        </p:nvSpPr>
        <p:spPr>
          <a:xfrm>
            <a:off x="9004525" y="4310248"/>
            <a:ext cx="2746196" cy="95410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Plans, vision and appealing seems to be the dominant topic in Trump winning states (popularity votes) </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77" name="Title 1">
            <a:extLst>
              <a:ext uri="{FF2B5EF4-FFF2-40B4-BE49-F238E27FC236}">
                <a16:creationId xmlns:a16="http://schemas.microsoft.com/office/drawing/2014/main" id="{F59AC162-3A84-4C37-B6F3-C997F94963B0}"/>
              </a:ext>
            </a:extLst>
          </p:cNvPr>
          <p:cNvSpPr txBox="1">
            <a:spLocks/>
          </p:cNvSpPr>
          <p:nvPr/>
        </p:nvSpPr>
        <p:spPr>
          <a:xfrm>
            <a:off x="9012698" y="3927540"/>
            <a:ext cx="2314944"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Effective Topic</a:t>
            </a:r>
          </a:p>
        </p:txBody>
      </p:sp>
      <p:cxnSp>
        <p:nvCxnSpPr>
          <p:cNvPr id="84" name="Straight Connector 83">
            <a:extLst>
              <a:ext uri="{FF2B5EF4-FFF2-40B4-BE49-F238E27FC236}">
                <a16:creationId xmlns:a16="http://schemas.microsoft.com/office/drawing/2014/main" id="{FACB5E8A-1B1A-493D-80AD-54656BB8F0B6}"/>
              </a:ext>
            </a:extLst>
          </p:cNvPr>
          <p:cNvCxnSpPr/>
          <p:nvPr/>
        </p:nvCxnSpPr>
        <p:spPr>
          <a:xfrm>
            <a:off x="8881281" y="4073185"/>
            <a:ext cx="0" cy="20046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1A7864-9626-4FB2-8157-660AB14AF766}"/>
              </a:ext>
            </a:extLst>
          </p:cNvPr>
          <p:cNvPicPr>
            <a:picLocks noChangeAspect="1"/>
          </p:cNvPicPr>
          <p:nvPr/>
        </p:nvPicPr>
        <p:blipFill rotWithShape="1">
          <a:blip r:embed="rId6">
            <a:extLst>
              <a:ext uri="{28A0092B-C50C-407E-A947-70E740481C1C}">
                <a14:useLocalDpi xmlns:a14="http://schemas.microsoft.com/office/drawing/2010/main" val="0"/>
              </a:ext>
            </a:extLst>
          </a:blip>
          <a:srcRect l="15342" t="12953" r="26210" b="1709"/>
          <a:stretch/>
        </p:blipFill>
        <p:spPr>
          <a:xfrm>
            <a:off x="337046" y="1938249"/>
            <a:ext cx="8117071" cy="4544438"/>
          </a:xfrm>
          <a:prstGeom prst="rect">
            <a:avLst/>
          </a:prstGeom>
        </p:spPr>
      </p:pic>
      <p:grpSp>
        <p:nvGrpSpPr>
          <p:cNvPr id="13" name="Group 12">
            <a:extLst>
              <a:ext uri="{FF2B5EF4-FFF2-40B4-BE49-F238E27FC236}">
                <a16:creationId xmlns:a16="http://schemas.microsoft.com/office/drawing/2014/main" id="{2509BE2C-640A-436B-B25F-EAB7DED0D634}"/>
              </a:ext>
            </a:extLst>
          </p:cNvPr>
          <p:cNvGrpSpPr/>
          <p:nvPr/>
        </p:nvGrpSpPr>
        <p:grpSpPr>
          <a:xfrm>
            <a:off x="353668" y="6040986"/>
            <a:ext cx="1133506" cy="422232"/>
            <a:chOff x="422339" y="5320934"/>
            <a:chExt cx="1141861" cy="422232"/>
          </a:xfrm>
        </p:grpSpPr>
        <p:sp>
          <p:nvSpPr>
            <p:cNvPr id="8" name="Rectangle 7">
              <a:extLst>
                <a:ext uri="{FF2B5EF4-FFF2-40B4-BE49-F238E27FC236}">
                  <a16:creationId xmlns:a16="http://schemas.microsoft.com/office/drawing/2014/main" id="{5AA892C5-64B3-4C93-AFF9-2E4979AB2CA6}"/>
                </a:ext>
              </a:extLst>
            </p:cNvPr>
            <p:cNvSpPr/>
            <p:nvPr/>
          </p:nvSpPr>
          <p:spPr>
            <a:xfrm>
              <a:off x="441279" y="5320934"/>
              <a:ext cx="845675" cy="42223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FF5731A-EA0C-47FA-AA87-E58FF64F7408}"/>
                </a:ext>
              </a:extLst>
            </p:cNvPr>
            <p:cNvSpPr txBox="1"/>
            <p:nvPr/>
          </p:nvSpPr>
          <p:spPr>
            <a:xfrm>
              <a:off x="422339" y="5320934"/>
              <a:ext cx="1141861" cy="200055"/>
            </a:xfrm>
            <a:prstGeom prst="rect">
              <a:avLst/>
            </a:prstGeom>
            <a:noFill/>
          </p:spPr>
          <p:txBody>
            <a:bodyPr wrap="square">
              <a:spAutoFit/>
            </a:bodyPr>
            <a:lstStyle/>
            <a:p>
              <a:r>
                <a:rPr lang="en-US" sz="700" dirty="0">
                  <a:solidFill>
                    <a:schemeClr val="bg1">
                      <a:lumMod val="50000"/>
                    </a:schemeClr>
                  </a:solidFill>
                  <a:latin typeface="Noto Serif" panose="02020600060500020200" pitchFamily="18" charset="0"/>
                  <a:ea typeface="Noto Serif" panose="02020600060500020200" pitchFamily="18" charset="0"/>
                  <a:cs typeface="Noto Serif" panose="02020600060500020200" pitchFamily="18" charset="0"/>
                </a:rPr>
                <a:t>Majority Winner:</a:t>
              </a:r>
            </a:p>
          </p:txBody>
        </p:sp>
        <p:sp>
          <p:nvSpPr>
            <p:cNvPr id="36" name="TextBox 35">
              <a:extLst>
                <a:ext uri="{FF2B5EF4-FFF2-40B4-BE49-F238E27FC236}">
                  <a16:creationId xmlns:a16="http://schemas.microsoft.com/office/drawing/2014/main" id="{FA1F01C0-A356-4CA0-8E94-664C2D0B5973}"/>
                </a:ext>
              </a:extLst>
            </p:cNvPr>
            <p:cNvSpPr txBox="1"/>
            <p:nvPr/>
          </p:nvSpPr>
          <p:spPr>
            <a:xfrm>
              <a:off x="558516" y="5435389"/>
              <a:ext cx="634620" cy="307777"/>
            </a:xfrm>
            <a:prstGeom prst="rect">
              <a:avLst/>
            </a:prstGeom>
            <a:noFill/>
          </p:spPr>
          <p:txBody>
            <a:bodyPr wrap="square">
              <a:spAutoFit/>
            </a:bodyPr>
            <a:lstStyle/>
            <a:p>
              <a:r>
                <a:rPr lang="en-US" sz="700" dirty="0">
                  <a:solidFill>
                    <a:schemeClr val="bg1">
                      <a:lumMod val="50000"/>
                    </a:schemeClr>
                  </a:solidFill>
                  <a:latin typeface="Noto Serif" panose="02020600060500020200" pitchFamily="18" charset="0"/>
                  <a:ea typeface="Noto Serif" panose="02020600060500020200" pitchFamily="18" charset="0"/>
                  <a:cs typeface="Noto Serif" panose="02020600060500020200" pitchFamily="18" charset="0"/>
                </a:rPr>
                <a:t>Trump</a:t>
              </a:r>
            </a:p>
            <a:p>
              <a:r>
                <a:rPr lang="en-US" sz="700" dirty="0">
                  <a:solidFill>
                    <a:schemeClr val="bg1">
                      <a:lumMod val="50000"/>
                    </a:schemeClr>
                  </a:solidFill>
                  <a:latin typeface="Noto Serif" panose="02020600060500020200" pitchFamily="18" charset="0"/>
                  <a:ea typeface="Noto Serif" panose="02020600060500020200" pitchFamily="18" charset="0"/>
                  <a:cs typeface="Noto Serif" panose="02020600060500020200" pitchFamily="18" charset="0"/>
                </a:rPr>
                <a:t>Biden</a:t>
              </a:r>
            </a:p>
          </p:txBody>
        </p:sp>
        <p:sp>
          <p:nvSpPr>
            <p:cNvPr id="37" name="Rectangle 36">
              <a:extLst>
                <a:ext uri="{FF2B5EF4-FFF2-40B4-BE49-F238E27FC236}">
                  <a16:creationId xmlns:a16="http://schemas.microsoft.com/office/drawing/2014/main" id="{71B37DFE-8545-4203-B05A-FD1B30BFEC1C}"/>
                </a:ext>
              </a:extLst>
            </p:cNvPr>
            <p:cNvSpPr/>
            <p:nvPr/>
          </p:nvSpPr>
          <p:spPr>
            <a:xfrm>
              <a:off x="517564" y="5488076"/>
              <a:ext cx="81904" cy="91440"/>
            </a:xfrm>
            <a:prstGeom prst="rect">
              <a:avLst/>
            </a:prstGeom>
            <a:solidFill>
              <a:srgbClr val="E64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C5769A9-AD52-4D77-BBF2-3B7DD157F0F5}"/>
                </a:ext>
              </a:extLst>
            </p:cNvPr>
            <p:cNvSpPr/>
            <p:nvPr/>
          </p:nvSpPr>
          <p:spPr>
            <a:xfrm>
              <a:off x="518788" y="5600443"/>
              <a:ext cx="81904" cy="91440"/>
            </a:xfrm>
            <a:prstGeom prst="rect">
              <a:avLst/>
            </a:prstGeom>
            <a:solidFill>
              <a:srgbClr val="376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9" name="Picture 38">
            <a:extLst>
              <a:ext uri="{FF2B5EF4-FFF2-40B4-BE49-F238E27FC236}">
                <a16:creationId xmlns:a16="http://schemas.microsoft.com/office/drawing/2014/main" id="{6418E3CD-8D69-43C5-90B6-3DF405181486}"/>
              </a:ext>
            </a:extLst>
          </p:cNvPr>
          <p:cNvPicPr>
            <a:picLocks noChangeAspect="1"/>
          </p:cNvPicPr>
          <p:nvPr/>
        </p:nvPicPr>
        <p:blipFill rotWithShape="1">
          <a:blip r:embed="rId6">
            <a:extLst>
              <a:ext uri="{28A0092B-C50C-407E-A947-70E740481C1C}">
                <a14:useLocalDpi xmlns:a14="http://schemas.microsoft.com/office/drawing/2010/main" val="0"/>
              </a:ext>
            </a:extLst>
          </a:blip>
          <a:srcRect l="89402" t="8249" r="-971" b="71736"/>
          <a:stretch/>
        </p:blipFill>
        <p:spPr>
          <a:xfrm>
            <a:off x="411507" y="5400102"/>
            <a:ext cx="944386" cy="626466"/>
          </a:xfrm>
          <a:prstGeom prst="rect">
            <a:avLst/>
          </a:prstGeom>
        </p:spPr>
      </p:pic>
      <p:pic>
        <p:nvPicPr>
          <p:cNvPr id="40" name="Picture 39">
            <a:extLst>
              <a:ext uri="{FF2B5EF4-FFF2-40B4-BE49-F238E27FC236}">
                <a16:creationId xmlns:a16="http://schemas.microsoft.com/office/drawing/2014/main" id="{D2063368-A4BC-4F56-962C-C9FB17ECE498}"/>
              </a:ext>
            </a:extLst>
          </p:cNvPr>
          <p:cNvPicPr>
            <a:picLocks noChangeAspect="1"/>
          </p:cNvPicPr>
          <p:nvPr/>
        </p:nvPicPr>
        <p:blipFill rotWithShape="1">
          <a:blip r:embed="rId6">
            <a:extLst>
              <a:ext uri="{28A0092B-C50C-407E-A947-70E740481C1C}">
                <a14:useLocalDpi xmlns:a14="http://schemas.microsoft.com/office/drawing/2010/main" val="0"/>
              </a:ext>
            </a:extLst>
          </a:blip>
          <a:srcRect l="89596" t="44840" r="-2405" b="40716"/>
          <a:stretch/>
        </p:blipFill>
        <p:spPr>
          <a:xfrm>
            <a:off x="411506" y="4920605"/>
            <a:ext cx="1075667" cy="465079"/>
          </a:xfrm>
          <a:prstGeom prst="rect">
            <a:avLst/>
          </a:prstGeom>
        </p:spPr>
      </p:pic>
      <p:grpSp>
        <p:nvGrpSpPr>
          <p:cNvPr id="41" name="Google Shape;873;p47">
            <a:extLst>
              <a:ext uri="{FF2B5EF4-FFF2-40B4-BE49-F238E27FC236}">
                <a16:creationId xmlns:a16="http://schemas.microsoft.com/office/drawing/2014/main" id="{93C7E5BC-ACD1-4F31-B10C-7DF5D177A093}"/>
              </a:ext>
            </a:extLst>
          </p:cNvPr>
          <p:cNvGrpSpPr/>
          <p:nvPr/>
        </p:nvGrpSpPr>
        <p:grpSpPr>
          <a:xfrm>
            <a:off x="372469" y="876687"/>
            <a:ext cx="459424" cy="417561"/>
            <a:chOff x="4562200" y="4968250"/>
            <a:chExt cx="549550" cy="499475"/>
          </a:xfrm>
          <a:solidFill>
            <a:schemeClr val="bg1"/>
          </a:solidFill>
        </p:grpSpPr>
        <p:sp>
          <p:nvSpPr>
            <p:cNvPr id="42" name="Google Shape;874;p47">
              <a:extLst>
                <a:ext uri="{FF2B5EF4-FFF2-40B4-BE49-F238E27FC236}">
                  <a16:creationId xmlns:a16="http://schemas.microsoft.com/office/drawing/2014/main" id="{6602AF18-0BA1-4E31-A0BF-843CCB83B497}"/>
                </a:ext>
              </a:extLst>
            </p:cNvPr>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875;p47">
              <a:extLst>
                <a:ext uri="{FF2B5EF4-FFF2-40B4-BE49-F238E27FC236}">
                  <a16:creationId xmlns:a16="http://schemas.microsoft.com/office/drawing/2014/main" id="{4B4DC397-0FBC-4C5E-9DC2-BA286E363ADE}"/>
                </a:ext>
              </a:extLst>
            </p:cNvPr>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 name="Google Shape;876;p47">
              <a:extLst>
                <a:ext uri="{FF2B5EF4-FFF2-40B4-BE49-F238E27FC236}">
                  <a16:creationId xmlns:a16="http://schemas.microsoft.com/office/drawing/2014/main" id="{EB222A65-9EE1-4C18-BEE2-55D950706022}"/>
                </a:ext>
              </a:extLst>
            </p:cNvPr>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877;p47">
              <a:extLst>
                <a:ext uri="{FF2B5EF4-FFF2-40B4-BE49-F238E27FC236}">
                  <a16:creationId xmlns:a16="http://schemas.microsoft.com/office/drawing/2014/main" id="{5A37BABB-7E7D-4B0B-8CC1-E428542AAF91}"/>
                </a:ext>
              </a:extLst>
            </p:cNvPr>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878;p47">
              <a:extLst>
                <a:ext uri="{FF2B5EF4-FFF2-40B4-BE49-F238E27FC236}">
                  <a16:creationId xmlns:a16="http://schemas.microsoft.com/office/drawing/2014/main" id="{3858AC06-0229-4159-AA46-85C516794A51}"/>
                </a:ext>
              </a:extLst>
            </p:cNvPr>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 name="Google Shape;803;p47">
            <a:extLst>
              <a:ext uri="{FF2B5EF4-FFF2-40B4-BE49-F238E27FC236}">
                <a16:creationId xmlns:a16="http://schemas.microsoft.com/office/drawing/2014/main" id="{4CB47C4D-5ABF-466E-9DBF-D74FF9D5E31C}"/>
              </a:ext>
            </a:extLst>
          </p:cNvPr>
          <p:cNvGrpSpPr/>
          <p:nvPr/>
        </p:nvGrpSpPr>
        <p:grpSpPr>
          <a:xfrm>
            <a:off x="920421" y="907055"/>
            <a:ext cx="324661" cy="338956"/>
            <a:chOff x="3294650" y="3652450"/>
            <a:chExt cx="388350" cy="405450"/>
          </a:xfrm>
          <a:solidFill>
            <a:schemeClr val="bg1"/>
          </a:solidFill>
        </p:grpSpPr>
        <p:sp>
          <p:nvSpPr>
            <p:cNvPr id="48" name="Google Shape;804;p47">
              <a:extLst>
                <a:ext uri="{FF2B5EF4-FFF2-40B4-BE49-F238E27FC236}">
                  <a16:creationId xmlns:a16="http://schemas.microsoft.com/office/drawing/2014/main" id="{4EA0B765-CA5B-406D-A2C2-F06436AB70FB}"/>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 name="Google Shape;805;p47">
              <a:extLst>
                <a:ext uri="{FF2B5EF4-FFF2-40B4-BE49-F238E27FC236}">
                  <a16:creationId xmlns:a16="http://schemas.microsoft.com/office/drawing/2014/main" id="{31B78329-BABB-406B-8EC2-1FB009AB550F}"/>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 name="Google Shape;806;p47">
              <a:extLst>
                <a:ext uri="{FF2B5EF4-FFF2-40B4-BE49-F238E27FC236}">
                  <a16:creationId xmlns:a16="http://schemas.microsoft.com/office/drawing/2014/main" id="{5EAC3A8E-2FAC-4100-8D5D-52C0181CF1F3}"/>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51680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9" name="Title 1">
            <a:extLst>
              <a:ext uri="{FF2B5EF4-FFF2-40B4-BE49-F238E27FC236}">
                <a16:creationId xmlns:a16="http://schemas.microsoft.com/office/drawing/2014/main" id="{0606E08E-D404-4F85-9C49-CD1221DE9B62}"/>
              </a:ext>
            </a:extLst>
          </p:cNvPr>
          <p:cNvSpPr txBox="1">
            <a:spLocks/>
          </p:cNvSpPr>
          <p:nvPr/>
        </p:nvSpPr>
        <p:spPr>
          <a:xfrm>
            <a:off x="209503" y="1457898"/>
            <a:ext cx="9619206"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Topic Structure &amp; Votes (Popularity + Electoral College)</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17968" y="1253315"/>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Strategy Breakdown</a:t>
            </a:r>
            <a:endParaRPr lang="en-US" sz="2000" dirty="0"/>
          </a:p>
        </p:txBody>
      </p:sp>
      <p:sp>
        <p:nvSpPr>
          <p:cNvPr id="76" name="TextBox 75">
            <a:extLst>
              <a:ext uri="{FF2B5EF4-FFF2-40B4-BE49-F238E27FC236}">
                <a16:creationId xmlns:a16="http://schemas.microsoft.com/office/drawing/2014/main" id="{B51D9256-0D14-4681-966A-4EA980070EAE}"/>
              </a:ext>
            </a:extLst>
          </p:cNvPr>
          <p:cNvSpPr txBox="1"/>
          <p:nvPr/>
        </p:nvSpPr>
        <p:spPr>
          <a:xfrm>
            <a:off x="8113019" y="3851182"/>
            <a:ext cx="3777632"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Attacking political adversaries seems to be having less impact than talking about vision or bragging about achievements.</a:t>
            </a:r>
          </a:p>
        </p:txBody>
      </p:sp>
      <p:sp>
        <p:nvSpPr>
          <p:cNvPr id="77" name="Title 1">
            <a:extLst>
              <a:ext uri="{FF2B5EF4-FFF2-40B4-BE49-F238E27FC236}">
                <a16:creationId xmlns:a16="http://schemas.microsoft.com/office/drawing/2014/main" id="{F59AC162-3A84-4C37-B6F3-C997F94963B0}"/>
              </a:ext>
            </a:extLst>
          </p:cNvPr>
          <p:cNvSpPr txBox="1">
            <a:spLocks/>
          </p:cNvSpPr>
          <p:nvPr/>
        </p:nvSpPr>
        <p:spPr>
          <a:xfrm>
            <a:off x="8121192" y="3468474"/>
            <a:ext cx="3902486"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Attacking Political Adversaries?</a:t>
            </a:r>
          </a:p>
        </p:txBody>
      </p:sp>
      <p:grpSp>
        <p:nvGrpSpPr>
          <p:cNvPr id="17" name="Group 16">
            <a:extLst>
              <a:ext uri="{FF2B5EF4-FFF2-40B4-BE49-F238E27FC236}">
                <a16:creationId xmlns:a16="http://schemas.microsoft.com/office/drawing/2014/main" id="{E7B77FA2-6264-4569-AEB1-3FA4E5500991}"/>
              </a:ext>
            </a:extLst>
          </p:cNvPr>
          <p:cNvGrpSpPr/>
          <p:nvPr/>
        </p:nvGrpSpPr>
        <p:grpSpPr>
          <a:xfrm>
            <a:off x="289205" y="1966855"/>
            <a:ext cx="7668853" cy="4798049"/>
            <a:chOff x="289205" y="1966855"/>
            <a:chExt cx="7668853" cy="4798049"/>
          </a:xfrm>
        </p:grpSpPr>
        <p:sp>
          <p:nvSpPr>
            <p:cNvPr id="16" name="Rectangle 15">
              <a:extLst>
                <a:ext uri="{FF2B5EF4-FFF2-40B4-BE49-F238E27FC236}">
                  <a16:creationId xmlns:a16="http://schemas.microsoft.com/office/drawing/2014/main" id="{1CE21CBD-8005-484D-B47D-434915E94CE5}"/>
                </a:ext>
              </a:extLst>
            </p:cNvPr>
            <p:cNvSpPr/>
            <p:nvPr/>
          </p:nvSpPr>
          <p:spPr>
            <a:xfrm>
              <a:off x="289205" y="5996340"/>
              <a:ext cx="7523426" cy="768564"/>
            </a:xfrm>
            <a:prstGeom prst="rect">
              <a:avLst/>
            </a:prstGeom>
            <a:solidFill>
              <a:srgbClr val="001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30D778-17C9-4474-AC0F-403DC8E193BB}"/>
                </a:ext>
              </a:extLst>
            </p:cNvPr>
            <p:cNvSpPr/>
            <p:nvPr/>
          </p:nvSpPr>
          <p:spPr>
            <a:xfrm>
              <a:off x="7597588" y="1972806"/>
              <a:ext cx="360470" cy="4792098"/>
            </a:xfrm>
            <a:prstGeom prst="rect">
              <a:avLst/>
            </a:prstGeom>
            <a:solidFill>
              <a:srgbClr val="001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876D10A-F4F4-4CE4-8A93-651F53523E3D}"/>
                </a:ext>
              </a:extLst>
            </p:cNvPr>
            <p:cNvPicPr>
              <a:picLocks noChangeAspect="1"/>
            </p:cNvPicPr>
            <p:nvPr/>
          </p:nvPicPr>
          <p:blipFill rotWithShape="1">
            <a:blip r:embed="rId2">
              <a:extLst>
                <a:ext uri="{28A0092B-C50C-407E-A947-70E740481C1C}">
                  <a14:useLocalDpi xmlns:a14="http://schemas.microsoft.com/office/drawing/2010/main" val="0"/>
                </a:ext>
              </a:extLst>
            </a:blip>
            <a:srcRect t="8821" r="25637"/>
            <a:stretch/>
          </p:blipFill>
          <p:spPr>
            <a:xfrm>
              <a:off x="301349" y="1966855"/>
              <a:ext cx="7519455" cy="4029485"/>
            </a:xfrm>
            <a:prstGeom prst="rect">
              <a:avLst/>
            </a:prstGeom>
          </p:spPr>
        </p:pic>
        <p:pic>
          <p:nvPicPr>
            <p:cNvPr id="74" name="Picture 73">
              <a:extLst>
                <a:ext uri="{FF2B5EF4-FFF2-40B4-BE49-F238E27FC236}">
                  <a16:creationId xmlns:a16="http://schemas.microsoft.com/office/drawing/2014/main" id="{4368E583-0E6B-47AC-8137-57A2D9260FB4}"/>
                </a:ext>
              </a:extLst>
            </p:cNvPr>
            <p:cNvPicPr>
              <a:picLocks noChangeAspect="1"/>
            </p:cNvPicPr>
            <p:nvPr/>
          </p:nvPicPr>
          <p:blipFill rotWithShape="1">
            <a:blip r:embed="rId2">
              <a:extLst>
                <a:ext uri="{28A0092B-C50C-407E-A947-70E740481C1C}">
                  <a14:useLocalDpi xmlns:a14="http://schemas.microsoft.com/office/drawing/2010/main" val="0"/>
                </a:ext>
              </a:extLst>
            </a:blip>
            <a:srcRect l="74213" t="12900" r="17419" b="66485"/>
            <a:stretch/>
          </p:blipFill>
          <p:spPr>
            <a:xfrm>
              <a:off x="319101" y="6145310"/>
              <a:ext cx="575489" cy="619594"/>
            </a:xfrm>
            <a:prstGeom prst="rect">
              <a:avLst/>
            </a:prstGeom>
          </p:spPr>
        </p:pic>
        <p:pic>
          <p:nvPicPr>
            <p:cNvPr id="75" name="Picture 74">
              <a:extLst>
                <a:ext uri="{FF2B5EF4-FFF2-40B4-BE49-F238E27FC236}">
                  <a16:creationId xmlns:a16="http://schemas.microsoft.com/office/drawing/2014/main" id="{099DC9F5-CB1F-47EF-9490-1F303E5B094F}"/>
                </a:ext>
              </a:extLst>
            </p:cNvPr>
            <p:cNvPicPr>
              <a:picLocks noChangeAspect="1"/>
            </p:cNvPicPr>
            <p:nvPr/>
          </p:nvPicPr>
          <p:blipFill rotWithShape="1">
            <a:blip r:embed="rId2">
              <a:extLst>
                <a:ext uri="{28A0092B-C50C-407E-A947-70E740481C1C}">
                  <a14:useLocalDpi xmlns:a14="http://schemas.microsoft.com/office/drawing/2010/main" val="0"/>
                </a:ext>
              </a:extLst>
            </a:blip>
            <a:srcRect l="74214" t="39587" r="474" b="47326"/>
            <a:stretch/>
          </p:blipFill>
          <p:spPr>
            <a:xfrm>
              <a:off x="894590" y="6305265"/>
              <a:ext cx="2034221" cy="459639"/>
            </a:xfrm>
            <a:prstGeom prst="rect">
              <a:avLst/>
            </a:prstGeom>
          </p:spPr>
        </p:pic>
        <p:sp>
          <p:nvSpPr>
            <p:cNvPr id="78" name="TextBox 77">
              <a:extLst>
                <a:ext uri="{FF2B5EF4-FFF2-40B4-BE49-F238E27FC236}">
                  <a16:creationId xmlns:a16="http://schemas.microsoft.com/office/drawing/2014/main" id="{B5D1BD09-C72F-49C0-A64E-38B2CA3135D6}"/>
                </a:ext>
              </a:extLst>
            </p:cNvPr>
            <p:cNvSpPr txBox="1"/>
            <p:nvPr/>
          </p:nvSpPr>
          <p:spPr>
            <a:xfrm>
              <a:off x="319101" y="5849737"/>
              <a:ext cx="745992" cy="338554"/>
            </a:xfrm>
            <a:prstGeom prst="rect">
              <a:avLst/>
            </a:prstGeom>
            <a:noFill/>
          </p:spPr>
          <p:txBody>
            <a:bodyPr wrap="square">
              <a:spAutoFit/>
            </a:bodyPr>
            <a:lstStyle/>
            <a:p>
              <a:r>
                <a:rPr lang="en-US" sz="8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Topic Value:</a:t>
              </a:r>
              <a:endParaRPr lang="en-US" sz="1050" dirty="0"/>
            </a:p>
          </p:txBody>
        </p:sp>
        <p:sp>
          <p:nvSpPr>
            <p:cNvPr id="79" name="TextBox 78">
              <a:extLst>
                <a:ext uri="{FF2B5EF4-FFF2-40B4-BE49-F238E27FC236}">
                  <a16:creationId xmlns:a16="http://schemas.microsoft.com/office/drawing/2014/main" id="{D3859979-A906-45E6-9301-A418CB2A61FF}"/>
                </a:ext>
              </a:extLst>
            </p:cNvPr>
            <p:cNvSpPr txBox="1"/>
            <p:nvPr/>
          </p:nvSpPr>
          <p:spPr>
            <a:xfrm>
              <a:off x="894590" y="6080569"/>
              <a:ext cx="1152575" cy="215444"/>
            </a:xfrm>
            <a:prstGeom prst="rect">
              <a:avLst/>
            </a:prstGeom>
            <a:noFill/>
          </p:spPr>
          <p:txBody>
            <a:bodyPr wrap="square">
              <a:spAutoFit/>
            </a:bodyPr>
            <a:lstStyle/>
            <a:p>
              <a:r>
                <a:rPr lang="en-US" sz="8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Topics:</a:t>
              </a:r>
              <a:endParaRPr lang="en-US" sz="1050" dirty="0"/>
            </a:p>
          </p:txBody>
        </p:sp>
      </p:grpSp>
      <p:cxnSp>
        <p:nvCxnSpPr>
          <p:cNvPr id="81" name="Straight Connector 80">
            <a:extLst>
              <a:ext uri="{FF2B5EF4-FFF2-40B4-BE49-F238E27FC236}">
                <a16:creationId xmlns:a16="http://schemas.microsoft.com/office/drawing/2014/main" id="{1BF41827-9D77-4BDB-A49B-15EAA6194A41}"/>
              </a:ext>
            </a:extLst>
          </p:cNvPr>
          <p:cNvCxnSpPr>
            <a:cxnSpLocks/>
          </p:cNvCxnSpPr>
          <p:nvPr/>
        </p:nvCxnSpPr>
        <p:spPr>
          <a:xfrm flipV="1">
            <a:off x="8247443" y="3427545"/>
            <a:ext cx="3643210" cy="2"/>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82" name="Google Shape;807;p47">
            <a:extLst>
              <a:ext uri="{FF2B5EF4-FFF2-40B4-BE49-F238E27FC236}">
                <a16:creationId xmlns:a16="http://schemas.microsoft.com/office/drawing/2014/main" id="{136ACEB7-01A7-47CA-AFA3-6C35ABA75463}"/>
              </a:ext>
            </a:extLst>
          </p:cNvPr>
          <p:cNvGrpSpPr/>
          <p:nvPr/>
        </p:nvGrpSpPr>
        <p:grpSpPr>
          <a:xfrm>
            <a:off x="329807" y="872141"/>
            <a:ext cx="613694" cy="389966"/>
            <a:chOff x="3936375" y="3703750"/>
            <a:chExt cx="453050" cy="332175"/>
          </a:xfrm>
          <a:solidFill>
            <a:schemeClr val="bg1"/>
          </a:solidFill>
        </p:grpSpPr>
        <p:sp>
          <p:nvSpPr>
            <p:cNvPr id="83" name="Google Shape;808;p47">
              <a:extLst>
                <a:ext uri="{FF2B5EF4-FFF2-40B4-BE49-F238E27FC236}">
                  <a16:creationId xmlns:a16="http://schemas.microsoft.com/office/drawing/2014/main" id="{6B117BD7-7321-4BE7-8EAB-1A393E5F6880}"/>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09;p47">
              <a:extLst>
                <a:ext uri="{FF2B5EF4-FFF2-40B4-BE49-F238E27FC236}">
                  <a16:creationId xmlns:a16="http://schemas.microsoft.com/office/drawing/2014/main" id="{1E0A0F91-72A9-4EA8-8D2A-B2536459D6B1}"/>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810;p47">
              <a:extLst>
                <a:ext uri="{FF2B5EF4-FFF2-40B4-BE49-F238E27FC236}">
                  <a16:creationId xmlns:a16="http://schemas.microsoft.com/office/drawing/2014/main" id="{6366CA3D-612F-412F-AAE6-CD2D3F9E81D0}"/>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 name="Google Shape;811;p47">
              <a:extLst>
                <a:ext uri="{FF2B5EF4-FFF2-40B4-BE49-F238E27FC236}">
                  <a16:creationId xmlns:a16="http://schemas.microsoft.com/office/drawing/2014/main" id="{231B5C52-E851-4EF5-97E1-EFE61D1CF9F7}"/>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 name="Google Shape;812;p47">
              <a:extLst>
                <a:ext uri="{FF2B5EF4-FFF2-40B4-BE49-F238E27FC236}">
                  <a16:creationId xmlns:a16="http://schemas.microsoft.com/office/drawing/2014/main" id="{E41B924A-FF7E-4A66-8FD3-B5FC29105FAD}"/>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373690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9" name="Title 1">
            <a:extLst>
              <a:ext uri="{FF2B5EF4-FFF2-40B4-BE49-F238E27FC236}">
                <a16:creationId xmlns:a16="http://schemas.microsoft.com/office/drawing/2014/main" id="{0606E08E-D404-4F85-9C49-CD1221DE9B62}"/>
              </a:ext>
            </a:extLst>
          </p:cNvPr>
          <p:cNvSpPr txBox="1">
            <a:spLocks/>
          </p:cNvSpPr>
          <p:nvPr/>
        </p:nvSpPr>
        <p:spPr>
          <a:xfrm>
            <a:off x="209504" y="1457898"/>
            <a:ext cx="7125912"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Most Spoken Words (Top 30 Words)</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17968" y="1253315"/>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Strategy Breakdown</a:t>
            </a:r>
            <a:endParaRPr lang="en-US" sz="2000" dirty="0"/>
          </a:p>
        </p:txBody>
      </p:sp>
      <p:sp>
        <p:nvSpPr>
          <p:cNvPr id="76" name="TextBox 75">
            <a:extLst>
              <a:ext uri="{FF2B5EF4-FFF2-40B4-BE49-F238E27FC236}">
                <a16:creationId xmlns:a16="http://schemas.microsoft.com/office/drawing/2014/main" id="{B51D9256-0D14-4681-966A-4EA980070EAE}"/>
              </a:ext>
            </a:extLst>
          </p:cNvPr>
          <p:cNvSpPr txBox="1"/>
          <p:nvPr/>
        </p:nvSpPr>
        <p:spPr>
          <a:xfrm>
            <a:off x="4987481" y="2500414"/>
            <a:ext cx="2746196" cy="95410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People, Great, Want, Will. </a:t>
            </a: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Speeches advocating persistent message (Plans &amp; Vision topics)</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77" name="Title 1">
            <a:extLst>
              <a:ext uri="{FF2B5EF4-FFF2-40B4-BE49-F238E27FC236}">
                <a16:creationId xmlns:a16="http://schemas.microsoft.com/office/drawing/2014/main" id="{F59AC162-3A84-4C37-B6F3-C997F94963B0}"/>
              </a:ext>
            </a:extLst>
          </p:cNvPr>
          <p:cNvSpPr txBox="1">
            <a:spLocks/>
          </p:cNvSpPr>
          <p:nvPr/>
        </p:nvSpPr>
        <p:spPr>
          <a:xfrm>
            <a:off x="4995654" y="2117706"/>
            <a:ext cx="2722884"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Persistent Message</a:t>
            </a:r>
          </a:p>
        </p:txBody>
      </p:sp>
      <p:pic>
        <p:nvPicPr>
          <p:cNvPr id="3" name="Picture 2">
            <a:extLst>
              <a:ext uri="{FF2B5EF4-FFF2-40B4-BE49-F238E27FC236}">
                <a16:creationId xmlns:a16="http://schemas.microsoft.com/office/drawing/2014/main" id="{F73C1838-492F-40B3-AE35-270A9F151CC6}"/>
              </a:ext>
            </a:extLst>
          </p:cNvPr>
          <p:cNvPicPr>
            <a:picLocks noChangeAspect="1"/>
          </p:cNvPicPr>
          <p:nvPr/>
        </p:nvPicPr>
        <p:blipFill rotWithShape="1">
          <a:blip r:embed="rId2">
            <a:extLst>
              <a:ext uri="{28A0092B-C50C-407E-A947-70E740481C1C}">
                <a14:useLocalDpi xmlns:a14="http://schemas.microsoft.com/office/drawing/2010/main" val="0"/>
              </a:ext>
            </a:extLst>
          </a:blip>
          <a:srcRect t="10775"/>
          <a:stretch/>
        </p:blipFill>
        <p:spPr>
          <a:xfrm>
            <a:off x="4756163" y="4851453"/>
            <a:ext cx="3227777" cy="1816503"/>
          </a:xfrm>
          <a:prstGeom prst="rect">
            <a:avLst/>
          </a:prstGeom>
        </p:spPr>
      </p:pic>
      <p:pic>
        <p:nvPicPr>
          <p:cNvPr id="10" name="Picture 9">
            <a:extLst>
              <a:ext uri="{FF2B5EF4-FFF2-40B4-BE49-F238E27FC236}">
                <a16:creationId xmlns:a16="http://schemas.microsoft.com/office/drawing/2014/main" id="{F44B8998-2A34-487C-BA9A-31A5249E5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38" y="2250910"/>
            <a:ext cx="4288872" cy="4417046"/>
          </a:xfrm>
          <a:prstGeom prst="rect">
            <a:avLst/>
          </a:prstGeom>
        </p:spPr>
      </p:pic>
      <p:sp>
        <p:nvSpPr>
          <p:cNvPr id="72" name="Title 1">
            <a:extLst>
              <a:ext uri="{FF2B5EF4-FFF2-40B4-BE49-F238E27FC236}">
                <a16:creationId xmlns:a16="http://schemas.microsoft.com/office/drawing/2014/main" id="{5AB4F4AE-30D6-42BB-BE49-DB7A64B9A334}"/>
              </a:ext>
            </a:extLst>
          </p:cNvPr>
          <p:cNvSpPr txBox="1">
            <a:spLocks/>
          </p:cNvSpPr>
          <p:nvPr/>
        </p:nvSpPr>
        <p:spPr>
          <a:xfrm>
            <a:off x="208047" y="1854404"/>
            <a:ext cx="2761131" cy="46507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b="0" dirty="0">
                <a:latin typeface="Noto Serif" panose="02020600060500020200" pitchFamily="18" charset="0"/>
                <a:ea typeface="Noto Serif" panose="02020600060500020200" pitchFamily="18" charset="0"/>
                <a:cs typeface="Noto Serif" panose="02020600060500020200" pitchFamily="18" charset="0"/>
              </a:rPr>
              <a:t>Breakdown in 28 Rallies</a:t>
            </a:r>
          </a:p>
        </p:txBody>
      </p:sp>
      <p:sp>
        <p:nvSpPr>
          <p:cNvPr id="73" name="Title 1">
            <a:extLst>
              <a:ext uri="{FF2B5EF4-FFF2-40B4-BE49-F238E27FC236}">
                <a16:creationId xmlns:a16="http://schemas.microsoft.com/office/drawing/2014/main" id="{87FF282D-9C07-459B-8593-64ABA839F64B}"/>
              </a:ext>
            </a:extLst>
          </p:cNvPr>
          <p:cNvSpPr txBox="1">
            <a:spLocks/>
          </p:cNvSpPr>
          <p:nvPr/>
        </p:nvSpPr>
        <p:spPr>
          <a:xfrm>
            <a:off x="4653925" y="4473622"/>
            <a:ext cx="2761131"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600" b="0" dirty="0">
                <a:latin typeface="Noto Serif" panose="02020600060500020200" pitchFamily="18" charset="0"/>
                <a:ea typeface="Noto Serif" panose="02020600060500020200" pitchFamily="18" charset="0"/>
                <a:cs typeface="Noto Serif" panose="02020600060500020200" pitchFamily="18" charset="0"/>
              </a:rPr>
              <a:t>In All Rallies</a:t>
            </a:r>
          </a:p>
        </p:txBody>
      </p:sp>
      <p:cxnSp>
        <p:nvCxnSpPr>
          <p:cNvPr id="74" name="Straight Connector 73">
            <a:extLst>
              <a:ext uri="{FF2B5EF4-FFF2-40B4-BE49-F238E27FC236}">
                <a16:creationId xmlns:a16="http://schemas.microsoft.com/office/drawing/2014/main" id="{D6322E80-4DF7-4862-9691-E568892F975A}"/>
              </a:ext>
            </a:extLst>
          </p:cNvPr>
          <p:cNvCxnSpPr/>
          <p:nvPr/>
        </p:nvCxnSpPr>
        <p:spPr>
          <a:xfrm>
            <a:off x="4868839" y="2244725"/>
            <a:ext cx="0" cy="20046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5" name="Google Shape;689;p47">
            <a:extLst>
              <a:ext uri="{FF2B5EF4-FFF2-40B4-BE49-F238E27FC236}">
                <a16:creationId xmlns:a16="http://schemas.microsoft.com/office/drawing/2014/main" id="{15D0A2C9-06FF-4B40-A1F0-4B44CD50558C}"/>
              </a:ext>
            </a:extLst>
          </p:cNvPr>
          <p:cNvSpPr/>
          <p:nvPr/>
        </p:nvSpPr>
        <p:spPr>
          <a:xfrm>
            <a:off x="398311" y="856810"/>
            <a:ext cx="416243" cy="37861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 name="Google Shape;715;p47">
            <a:extLst>
              <a:ext uri="{FF2B5EF4-FFF2-40B4-BE49-F238E27FC236}">
                <a16:creationId xmlns:a16="http://schemas.microsoft.com/office/drawing/2014/main" id="{CE3018EA-9D0D-4BF8-B9A2-8E7E9B4CEA68}"/>
              </a:ext>
            </a:extLst>
          </p:cNvPr>
          <p:cNvSpPr/>
          <p:nvPr/>
        </p:nvSpPr>
        <p:spPr>
          <a:xfrm>
            <a:off x="912045" y="908488"/>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1052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Strategy Breakdown</a:t>
            </a:r>
          </a:p>
        </p:txBody>
      </p:sp>
      <p:sp>
        <p:nvSpPr>
          <p:cNvPr id="9" name="Title 1">
            <a:extLst>
              <a:ext uri="{FF2B5EF4-FFF2-40B4-BE49-F238E27FC236}">
                <a16:creationId xmlns:a16="http://schemas.microsoft.com/office/drawing/2014/main" id="{0606E08E-D404-4F85-9C49-CD1221DE9B62}"/>
              </a:ext>
            </a:extLst>
          </p:cNvPr>
          <p:cNvSpPr txBox="1">
            <a:spLocks/>
          </p:cNvSpPr>
          <p:nvPr/>
        </p:nvSpPr>
        <p:spPr>
          <a:xfrm>
            <a:off x="209504" y="1457898"/>
            <a:ext cx="7125912"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Topics &amp; Sentiments Matrices</a:t>
            </a:r>
          </a:p>
        </p:txBody>
      </p:sp>
      <p:sp>
        <p:nvSpPr>
          <p:cNvPr id="54" name="TextBox 53">
            <a:extLst>
              <a:ext uri="{FF2B5EF4-FFF2-40B4-BE49-F238E27FC236}">
                <a16:creationId xmlns:a16="http://schemas.microsoft.com/office/drawing/2014/main" id="{367A0AD6-E585-4DE8-A8C4-DED2F73C076A}"/>
              </a:ext>
            </a:extLst>
          </p:cNvPr>
          <p:cNvSpPr txBox="1"/>
          <p:nvPr/>
        </p:nvSpPr>
        <p:spPr>
          <a:xfrm>
            <a:off x="217968" y="1253315"/>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Strategy Breakdown</a:t>
            </a:r>
            <a:endParaRPr lang="en-US" sz="2000" dirty="0"/>
          </a:p>
        </p:txBody>
      </p:sp>
      <p:sp>
        <p:nvSpPr>
          <p:cNvPr id="76" name="TextBox 75">
            <a:extLst>
              <a:ext uri="{FF2B5EF4-FFF2-40B4-BE49-F238E27FC236}">
                <a16:creationId xmlns:a16="http://schemas.microsoft.com/office/drawing/2014/main" id="{B51D9256-0D14-4681-966A-4EA980070EAE}"/>
              </a:ext>
            </a:extLst>
          </p:cNvPr>
          <p:cNvSpPr txBox="1"/>
          <p:nvPr/>
        </p:nvSpPr>
        <p:spPr>
          <a:xfrm>
            <a:off x="4463646" y="2976934"/>
            <a:ext cx="2746196" cy="738664"/>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Topics &amp; Sentiments value tends to increase in south and west U.S.</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77" name="Title 1">
            <a:extLst>
              <a:ext uri="{FF2B5EF4-FFF2-40B4-BE49-F238E27FC236}">
                <a16:creationId xmlns:a16="http://schemas.microsoft.com/office/drawing/2014/main" id="{F59AC162-3A84-4C37-B6F3-C997F94963B0}"/>
              </a:ext>
            </a:extLst>
          </p:cNvPr>
          <p:cNvSpPr txBox="1">
            <a:spLocks/>
          </p:cNvSpPr>
          <p:nvPr/>
        </p:nvSpPr>
        <p:spPr>
          <a:xfrm>
            <a:off x="4471819" y="2594226"/>
            <a:ext cx="2722884"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South &amp; West</a:t>
            </a:r>
          </a:p>
        </p:txBody>
      </p:sp>
      <p:cxnSp>
        <p:nvCxnSpPr>
          <p:cNvPr id="74" name="Straight Connector 73">
            <a:extLst>
              <a:ext uri="{FF2B5EF4-FFF2-40B4-BE49-F238E27FC236}">
                <a16:creationId xmlns:a16="http://schemas.microsoft.com/office/drawing/2014/main" id="{D6322E80-4DF7-4862-9691-E568892F975A}"/>
              </a:ext>
            </a:extLst>
          </p:cNvPr>
          <p:cNvCxnSpPr>
            <a:cxnSpLocks/>
          </p:cNvCxnSpPr>
          <p:nvPr/>
        </p:nvCxnSpPr>
        <p:spPr>
          <a:xfrm>
            <a:off x="4331356" y="2562888"/>
            <a:ext cx="0" cy="321011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71ACDAD-5083-43BE-BF84-1B531E0F5A4E}"/>
                  </a:ext>
                </a:extLst>
              </p:cNvPr>
              <p:cNvGraphicFramePr>
                <a:graphicFrameLocks noChangeAspect="1"/>
              </p:cNvGraphicFramePr>
              <p:nvPr>
                <p:extLst>
                  <p:ext uri="{D42A27DB-BD31-4B8C-83A1-F6EECF244321}">
                    <p14:modId xmlns:p14="http://schemas.microsoft.com/office/powerpoint/2010/main" val="1099224412"/>
                  </p:ext>
                </p:extLst>
              </p:nvPr>
            </p:nvGraphicFramePr>
            <p:xfrm>
              <a:off x="322710" y="2500414"/>
              <a:ext cx="3048000" cy="1168747"/>
            </p:xfrm>
            <a:graphic>
              <a:graphicData uri="http://schemas.microsoft.com/office/powerpoint/2016/slidezoom">
                <pslz:sldZm>
                  <pslz:sldZmObj sldId="272" cId="2101629545">
                    <pslz:zmPr id="{942EF9D1-D84E-49DA-91EC-5F02E891B7D3}"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168747"/>
                        </a:xfrm>
                        <a:prstGeom prst="rect">
                          <a:avLst/>
                        </a:prstGeom>
                      </p166:spPr>
                    </pslz:zmPr>
                  </pslz:sldZmObj>
                </pslz:sldZm>
              </a:graphicData>
            </a:graphic>
          </p:graphicFrame>
        </mc:Choice>
        <mc:Fallback xmlns="">
          <p:pic>
            <p:nvPicPr>
              <p:cNvPr id="8" name="Slide Zoom 7">
                <a:hlinkClick r:id="rId3" action="ppaction://hlinksldjump"/>
                <a:extLst>
                  <a:ext uri="{FF2B5EF4-FFF2-40B4-BE49-F238E27FC236}">
                    <a16:creationId xmlns:a16="http://schemas.microsoft.com/office/drawing/2014/main" id="{971ACDAD-5083-43BE-BF84-1B531E0F5A4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22710" y="2500414"/>
                <a:ext cx="3048000" cy="116874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8544575-BEC8-45FC-8A87-68C89EAFBD3C}"/>
                  </a:ext>
                </a:extLst>
              </p:cNvPr>
              <p:cNvGraphicFramePr>
                <a:graphicFrameLocks noChangeAspect="1"/>
              </p:cNvGraphicFramePr>
              <p:nvPr>
                <p:extLst>
                  <p:ext uri="{D42A27DB-BD31-4B8C-83A1-F6EECF244321}">
                    <p14:modId xmlns:p14="http://schemas.microsoft.com/office/powerpoint/2010/main" val="3143664989"/>
                  </p:ext>
                </p:extLst>
              </p:nvPr>
            </p:nvGraphicFramePr>
            <p:xfrm>
              <a:off x="322710" y="3998225"/>
              <a:ext cx="3048000" cy="1168747"/>
            </p:xfrm>
            <a:graphic>
              <a:graphicData uri="http://schemas.microsoft.com/office/powerpoint/2016/slidezoom">
                <pslz:sldZm>
                  <pslz:sldZmObj sldId="273" cId="1523001014">
                    <pslz:zmPr id="{CA5B9110-A456-4ED7-90B4-DE8042DDEC5F}" returnToParent="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168747"/>
                        </a:xfrm>
                        <a:prstGeom prst="rect">
                          <a:avLst/>
                        </a:prstGeom>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18544575-BEC8-45FC-8A87-68C89EAFBD3C}"/>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22710" y="3998225"/>
                <a:ext cx="3048000" cy="116874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4CD9BB-6507-44FA-AA33-6CD5C7B4CA09}"/>
                  </a:ext>
                </a:extLst>
              </p:cNvPr>
              <p:cNvGraphicFramePr>
                <a:graphicFrameLocks noChangeAspect="1"/>
              </p:cNvGraphicFramePr>
              <p:nvPr>
                <p:extLst>
                  <p:ext uri="{D42A27DB-BD31-4B8C-83A1-F6EECF244321}">
                    <p14:modId xmlns:p14="http://schemas.microsoft.com/office/powerpoint/2010/main" val="4135981795"/>
                  </p:ext>
                </p:extLst>
              </p:nvPr>
            </p:nvGraphicFramePr>
            <p:xfrm>
              <a:off x="322710" y="5427948"/>
              <a:ext cx="3048000" cy="1168747"/>
            </p:xfrm>
            <a:graphic>
              <a:graphicData uri="http://schemas.microsoft.com/office/powerpoint/2016/slidezoom">
                <pslz:sldZm>
                  <pslz:sldZmObj sldId="274" cId="162062477">
                    <pslz:zmPr id="{85AC0B6C-7F4F-4195-8027-C965CBF19621}" returnToParent="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168747"/>
                        </a:xfrm>
                        <a:prstGeom prst="rect">
                          <a:avLst/>
                        </a:prstGeom>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4CD9BB-6507-44FA-AA33-6CD5C7B4CA09}"/>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322710" y="5427948"/>
                <a:ext cx="3048000" cy="1168747"/>
              </a:xfrm>
              <a:prstGeom prst="rect">
                <a:avLst/>
              </a:prstGeom>
            </p:spPr>
          </p:pic>
        </mc:Fallback>
      </mc:AlternateContent>
      <p:grpSp>
        <p:nvGrpSpPr>
          <p:cNvPr id="75" name="Google Shape;725;p47">
            <a:extLst>
              <a:ext uri="{FF2B5EF4-FFF2-40B4-BE49-F238E27FC236}">
                <a16:creationId xmlns:a16="http://schemas.microsoft.com/office/drawing/2014/main" id="{1CC7E8EA-2B35-432E-AD08-10DAC26A203B}"/>
              </a:ext>
            </a:extLst>
          </p:cNvPr>
          <p:cNvGrpSpPr/>
          <p:nvPr/>
        </p:nvGrpSpPr>
        <p:grpSpPr>
          <a:xfrm>
            <a:off x="3491479" y="2540094"/>
            <a:ext cx="356303" cy="360400"/>
            <a:chOff x="5297950" y="1632050"/>
            <a:chExt cx="426200" cy="431100"/>
          </a:xfrm>
          <a:solidFill>
            <a:schemeClr val="bg1"/>
          </a:solidFill>
        </p:grpSpPr>
        <p:sp>
          <p:nvSpPr>
            <p:cNvPr id="78" name="Google Shape;726;p47">
              <a:extLst>
                <a:ext uri="{FF2B5EF4-FFF2-40B4-BE49-F238E27FC236}">
                  <a16:creationId xmlns:a16="http://schemas.microsoft.com/office/drawing/2014/main" id="{E321E106-E423-4EAD-BF41-B714249D0A00}"/>
                </a:ext>
              </a:extLst>
            </p:cNvPr>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 name="Google Shape;727;p47">
              <a:extLst>
                <a:ext uri="{FF2B5EF4-FFF2-40B4-BE49-F238E27FC236}">
                  <a16:creationId xmlns:a16="http://schemas.microsoft.com/office/drawing/2014/main" id="{1F61DFD6-2B2C-4EB6-942A-B53A724A61EB}"/>
                </a:ext>
              </a:extLst>
            </p:cNvPr>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0" name="Google Shape;775;p47">
            <a:extLst>
              <a:ext uri="{FF2B5EF4-FFF2-40B4-BE49-F238E27FC236}">
                <a16:creationId xmlns:a16="http://schemas.microsoft.com/office/drawing/2014/main" id="{43F5D0CD-8F55-498B-A83E-470D5407D234}"/>
              </a:ext>
            </a:extLst>
          </p:cNvPr>
          <p:cNvGrpSpPr/>
          <p:nvPr/>
        </p:nvGrpSpPr>
        <p:grpSpPr>
          <a:xfrm>
            <a:off x="3493050" y="3998225"/>
            <a:ext cx="413486" cy="261355"/>
            <a:chOff x="3241525" y="3039450"/>
            <a:chExt cx="494600" cy="312625"/>
          </a:xfrm>
          <a:solidFill>
            <a:schemeClr val="bg1"/>
          </a:solidFill>
        </p:grpSpPr>
        <p:sp>
          <p:nvSpPr>
            <p:cNvPr id="81" name="Google Shape;776;p47">
              <a:extLst>
                <a:ext uri="{FF2B5EF4-FFF2-40B4-BE49-F238E27FC236}">
                  <a16:creationId xmlns:a16="http://schemas.microsoft.com/office/drawing/2014/main" id="{6F69803E-3D14-4A77-82FB-633F40227A34}"/>
                </a:ext>
              </a:extLst>
            </p:cNvPr>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 name="Google Shape;777;p47">
              <a:extLst>
                <a:ext uri="{FF2B5EF4-FFF2-40B4-BE49-F238E27FC236}">
                  <a16:creationId xmlns:a16="http://schemas.microsoft.com/office/drawing/2014/main" id="{54C9F2D6-341F-4F92-8AF3-D1860915759A}"/>
                </a:ext>
              </a:extLst>
            </p:cNvPr>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83" name="Graphic 82">
            <a:extLst>
              <a:ext uri="{FF2B5EF4-FFF2-40B4-BE49-F238E27FC236}">
                <a16:creationId xmlns:a16="http://schemas.microsoft.com/office/drawing/2014/main" id="{9D620D17-EFF2-4706-88EE-AD3112A30D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5821" y="5400102"/>
            <a:ext cx="483171" cy="483171"/>
          </a:xfrm>
          <a:prstGeom prst="rect">
            <a:avLst/>
          </a:prstGeom>
        </p:spPr>
      </p:pic>
      <p:sp>
        <p:nvSpPr>
          <p:cNvPr id="84" name="Google Shape;745;p47">
            <a:extLst>
              <a:ext uri="{FF2B5EF4-FFF2-40B4-BE49-F238E27FC236}">
                <a16:creationId xmlns:a16="http://schemas.microsoft.com/office/drawing/2014/main" id="{CD9DF722-DAB3-4199-929A-1C6FDD75F722}"/>
              </a:ext>
            </a:extLst>
          </p:cNvPr>
          <p:cNvSpPr/>
          <p:nvPr/>
        </p:nvSpPr>
        <p:spPr>
          <a:xfrm>
            <a:off x="2344046" y="2011569"/>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746;p47">
            <a:extLst>
              <a:ext uri="{FF2B5EF4-FFF2-40B4-BE49-F238E27FC236}">
                <a16:creationId xmlns:a16="http://schemas.microsoft.com/office/drawing/2014/main" id="{108A6CBA-64B0-46CF-A857-458899E129A0}"/>
              </a:ext>
            </a:extLst>
          </p:cNvPr>
          <p:cNvSpPr/>
          <p:nvPr/>
        </p:nvSpPr>
        <p:spPr>
          <a:xfrm>
            <a:off x="920437" y="2011568"/>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86" name="TextBox 85">
            <a:extLst>
              <a:ext uri="{FF2B5EF4-FFF2-40B4-BE49-F238E27FC236}">
                <a16:creationId xmlns:a16="http://schemas.microsoft.com/office/drawing/2014/main" id="{53C4B9A8-DABC-4555-B4B6-346D7594DCE6}"/>
              </a:ext>
            </a:extLst>
          </p:cNvPr>
          <p:cNvSpPr txBox="1"/>
          <p:nvPr/>
        </p:nvSpPr>
        <p:spPr>
          <a:xfrm>
            <a:off x="4479436" y="4595314"/>
            <a:ext cx="2746196" cy="738664"/>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Trump opt to amplify positive messages in each topic than curses &amp; bad mouthing.</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87" name="Title 1">
            <a:extLst>
              <a:ext uri="{FF2B5EF4-FFF2-40B4-BE49-F238E27FC236}">
                <a16:creationId xmlns:a16="http://schemas.microsoft.com/office/drawing/2014/main" id="{F35FAB24-6777-46AC-A536-00C3F20F632E}"/>
              </a:ext>
            </a:extLst>
          </p:cNvPr>
          <p:cNvSpPr txBox="1">
            <a:spLocks/>
          </p:cNvSpPr>
          <p:nvPr/>
        </p:nvSpPr>
        <p:spPr>
          <a:xfrm>
            <a:off x="4487609" y="4212606"/>
            <a:ext cx="2722884"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Play it Safe</a:t>
            </a:r>
          </a:p>
        </p:txBody>
      </p:sp>
    </p:spTree>
    <p:extLst>
      <p:ext uri="{BB962C8B-B14F-4D97-AF65-F5344CB8AC3E}">
        <p14:creationId xmlns:p14="http://schemas.microsoft.com/office/powerpoint/2010/main" val="230681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Topics &amp; Sentiment Matrices|</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4685830"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Attacking Political Adversaries</a:t>
            </a:r>
          </a:p>
        </p:txBody>
      </p:sp>
      <p:pic>
        <p:nvPicPr>
          <p:cNvPr id="6" name="Picture 5">
            <a:extLst>
              <a:ext uri="{FF2B5EF4-FFF2-40B4-BE49-F238E27FC236}">
                <a16:creationId xmlns:a16="http://schemas.microsoft.com/office/drawing/2014/main" id="{D1175F95-04EA-42B6-9B9C-5073C8E52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9" y="1219109"/>
            <a:ext cx="12101141" cy="4640148"/>
          </a:xfrm>
          <a:prstGeom prst="rect">
            <a:avLst/>
          </a:prstGeom>
        </p:spPr>
      </p:pic>
    </p:spTree>
    <p:extLst>
      <p:ext uri="{BB962C8B-B14F-4D97-AF65-F5344CB8AC3E}">
        <p14:creationId xmlns:p14="http://schemas.microsoft.com/office/powerpoint/2010/main" val="210162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Topics &amp; Sentiment Matrices|</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4685830"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Bragging About Achievements</a:t>
            </a:r>
          </a:p>
        </p:txBody>
      </p:sp>
      <p:grpSp>
        <p:nvGrpSpPr>
          <p:cNvPr id="2" name="Group 1">
            <a:extLst>
              <a:ext uri="{FF2B5EF4-FFF2-40B4-BE49-F238E27FC236}">
                <a16:creationId xmlns:a16="http://schemas.microsoft.com/office/drawing/2014/main" id="{1BCCB9FE-5BDA-4271-BEBD-9DE4C43790CA}"/>
              </a:ext>
            </a:extLst>
          </p:cNvPr>
          <p:cNvGrpSpPr/>
          <p:nvPr/>
        </p:nvGrpSpPr>
        <p:grpSpPr>
          <a:xfrm>
            <a:off x="87576" y="1255685"/>
            <a:ext cx="12016848" cy="4607827"/>
            <a:chOff x="87576" y="1255685"/>
            <a:chExt cx="12016848" cy="4607827"/>
          </a:xfrm>
        </p:grpSpPr>
        <p:pic>
          <p:nvPicPr>
            <p:cNvPr id="6" name="Picture 5">
              <a:extLst>
                <a:ext uri="{FF2B5EF4-FFF2-40B4-BE49-F238E27FC236}">
                  <a16:creationId xmlns:a16="http://schemas.microsoft.com/office/drawing/2014/main" id="{D1175F95-04EA-42B6-9B9C-5073C8E52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576" y="1255685"/>
              <a:ext cx="12016848" cy="4607827"/>
            </a:xfrm>
            <a:prstGeom prst="rect">
              <a:avLst/>
            </a:prstGeom>
          </p:spPr>
        </p:pic>
        <p:pic>
          <p:nvPicPr>
            <p:cNvPr id="29" name="Picture 28">
              <a:extLst>
                <a:ext uri="{FF2B5EF4-FFF2-40B4-BE49-F238E27FC236}">
                  <a16:creationId xmlns:a16="http://schemas.microsoft.com/office/drawing/2014/main" id="{6FE9D22B-C0F8-4E7E-A53C-9E3428F0C65B}"/>
                </a:ext>
              </a:extLst>
            </p:cNvPr>
            <p:cNvPicPr>
              <a:picLocks noChangeAspect="1"/>
            </p:cNvPicPr>
            <p:nvPr/>
          </p:nvPicPr>
          <p:blipFill rotWithShape="1">
            <a:blip r:embed="rId3">
              <a:extLst>
                <a:ext uri="{28A0092B-C50C-407E-A947-70E740481C1C}">
                  <a14:useLocalDpi xmlns:a14="http://schemas.microsoft.com/office/drawing/2010/main" val="0"/>
                </a:ext>
              </a:extLst>
            </a:blip>
            <a:srcRect l="44983" t="88035"/>
            <a:stretch/>
          </p:blipFill>
          <p:spPr>
            <a:xfrm>
              <a:off x="5493122" y="5312183"/>
              <a:ext cx="6611302" cy="551329"/>
            </a:xfrm>
            <a:prstGeom prst="rect">
              <a:avLst/>
            </a:prstGeom>
          </p:spPr>
        </p:pic>
      </p:grpSp>
    </p:spTree>
    <p:extLst>
      <p:ext uri="{BB962C8B-B14F-4D97-AF65-F5344CB8AC3E}">
        <p14:creationId xmlns:p14="http://schemas.microsoft.com/office/powerpoint/2010/main" val="152300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5DFFB92-9656-4263-9BBE-4C1D4B704B14}"/>
              </a:ext>
            </a:extLst>
          </p:cNvPr>
          <p:cNvGrpSpPr/>
          <p:nvPr/>
        </p:nvGrpSpPr>
        <p:grpSpPr>
          <a:xfrm>
            <a:off x="5493122" y="44451"/>
            <a:ext cx="1862419" cy="1916863"/>
            <a:chOff x="5493122" y="44451"/>
            <a:chExt cx="1862419" cy="1916863"/>
          </a:xfrm>
        </p:grpSpPr>
        <p:sp>
          <p:nvSpPr>
            <p:cNvPr id="41" name="Star: 5 Points 40">
              <a:extLst>
                <a:ext uri="{FF2B5EF4-FFF2-40B4-BE49-F238E27FC236}">
                  <a16:creationId xmlns:a16="http://schemas.microsoft.com/office/drawing/2014/main" id="{6E9497BE-D80B-403C-B24A-79FDF7E1ACDF}"/>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9C1BD7EF-9704-4356-956A-164E9D9FCA00}"/>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0EA878D5-148A-46DE-9E08-7E9D727B5255}"/>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6C309E24-C1B1-4404-87C9-BE0AE2DA1E5F}"/>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A03AAE-D876-4647-8DD6-92763FB2F16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E549464C-177E-43A5-9A51-EC1B1C81F4E1}"/>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DAB7EEAB-2C33-4C0D-9A75-053C9910E667}"/>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825D99FB-7A2E-4BC2-852F-06F92E83412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327DD5D1-D371-4F0D-8DC5-6F48ABCECEF3}"/>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EF6D5F0C-FE9C-452C-B418-BC5FCD40D7AA}"/>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1" name="Star: 5 Points 50">
              <a:extLst>
                <a:ext uri="{FF2B5EF4-FFF2-40B4-BE49-F238E27FC236}">
                  <a16:creationId xmlns:a16="http://schemas.microsoft.com/office/drawing/2014/main" id="{6F47A22F-51C1-49D1-B036-61313EAFB03B}"/>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2" name="Star: 5 Points 51">
              <a:extLst>
                <a:ext uri="{FF2B5EF4-FFF2-40B4-BE49-F238E27FC236}">
                  <a16:creationId xmlns:a16="http://schemas.microsoft.com/office/drawing/2014/main" id="{060DFDF6-CE12-4341-B1C5-1DA6F3C20965}"/>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5" name="Star: 5 Points 54">
              <a:extLst>
                <a:ext uri="{FF2B5EF4-FFF2-40B4-BE49-F238E27FC236}">
                  <a16:creationId xmlns:a16="http://schemas.microsoft.com/office/drawing/2014/main" id="{C8764140-7474-4447-8FED-5BE592E2A89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7" name="Star: 5 Points 56">
              <a:extLst>
                <a:ext uri="{FF2B5EF4-FFF2-40B4-BE49-F238E27FC236}">
                  <a16:creationId xmlns:a16="http://schemas.microsoft.com/office/drawing/2014/main" id="{D89BA226-D6CB-4351-A8DD-F70288C89DC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9" name="Star: 5 Points 58">
              <a:extLst>
                <a:ext uri="{FF2B5EF4-FFF2-40B4-BE49-F238E27FC236}">
                  <a16:creationId xmlns:a16="http://schemas.microsoft.com/office/drawing/2014/main" id="{DD8DD5CF-13A1-4224-B4F8-0B6E64F713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60" name="Star: 5 Points 59">
              <a:extLst>
                <a:ext uri="{FF2B5EF4-FFF2-40B4-BE49-F238E27FC236}">
                  <a16:creationId xmlns:a16="http://schemas.microsoft.com/office/drawing/2014/main" id="{ACEC0A59-2A6C-48DB-9BF5-07609F5955B8}"/>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61" name="Group 60">
            <a:extLst>
              <a:ext uri="{FF2B5EF4-FFF2-40B4-BE49-F238E27FC236}">
                <a16:creationId xmlns:a16="http://schemas.microsoft.com/office/drawing/2014/main" id="{D1DB9C79-8BD4-4C19-BA93-DB1A0F6982B7}"/>
              </a:ext>
            </a:extLst>
          </p:cNvPr>
          <p:cNvGrpSpPr/>
          <p:nvPr/>
        </p:nvGrpSpPr>
        <p:grpSpPr>
          <a:xfrm>
            <a:off x="7597588" y="0"/>
            <a:ext cx="4594412" cy="3091423"/>
            <a:chOff x="7597588" y="0"/>
            <a:chExt cx="4594412" cy="3091423"/>
          </a:xfrm>
        </p:grpSpPr>
        <p:sp>
          <p:nvSpPr>
            <p:cNvPr id="62" name="Rectangle 61">
              <a:extLst>
                <a:ext uri="{FF2B5EF4-FFF2-40B4-BE49-F238E27FC236}">
                  <a16:creationId xmlns:a16="http://schemas.microsoft.com/office/drawing/2014/main" id="{8AEC618B-B5D4-4095-9C8A-9478434A8514}"/>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CBFB2DB-6B1F-4A34-BDD1-C499100ED242}"/>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D8CB68-6D92-40D4-9FD2-50988CC7FD2A}"/>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D6BD525-70BD-49A9-987E-643C15B483C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Topics &amp; Sentiment Matrices|</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4685830"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Talking About Plans, Vision &amp; Support</a:t>
            </a:r>
          </a:p>
        </p:txBody>
      </p:sp>
      <p:pic>
        <p:nvPicPr>
          <p:cNvPr id="6" name="Picture 5">
            <a:extLst>
              <a:ext uri="{FF2B5EF4-FFF2-40B4-BE49-F238E27FC236}">
                <a16:creationId xmlns:a16="http://schemas.microsoft.com/office/drawing/2014/main" id="{D1175F95-04EA-42B6-9B9C-5073C8E52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576" y="1255685"/>
            <a:ext cx="12016848" cy="4607827"/>
          </a:xfrm>
          <a:prstGeom prst="rect">
            <a:avLst/>
          </a:prstGeom>
        </p:spPr>
      </p:pic>
    </p:spTree>
    <p:extLst>
      <p:ext uri="{BB962C8B-B14F-4D97-AF65-F5344CB8AC3E}">
        <p14:creationId xmlns:p14="http://schemas.microsoft.com/office/powerpoint/2010/main" val="162062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214C63F-A92B-4DF8-99DD-8BEB0D9E92DF}"/>
              </a:ext>
            </a:extLst>
          </p:cNvPr>
          <p:cNvSpPr/>
          <p:nvPr/>
        </p:nvSpPr>
        <p:spPr>
          <a:xfrm>
            <a:off x="-17514" y="20832"/>
            <a:ext cx="3746329" cy="6862762"/>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l="-13028" r="-1623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6A51DD-90B2-49BE-9FA6-F5E34FB4D1EC}"/>
              </a:ext>
            </a:extLst>
          </p:cNvPr>
          <p:cNvSpPr/>
          <p:nvPr/>
        </p:nvSpPr>
        <p:spPr>
          <a:xfrm>
            <a:off x="263858" y="1106228"/>
            <a:ext cx="4540154"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Import Library</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os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pandas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pd</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numpy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np</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matplotlib.pyplot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plt</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seaborn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sns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re</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string</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spacy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sp</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matplotlib.patches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mpatches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plotly</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plotly.offline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pyo</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pyo.init_notebook_mode</a:t>
            </a:r>
            <a:r>
              <a:rPr lang="en-US" sz="800" b="0" dirty="0">
                <a:solidFill>
                  <a:srgbClr val="C9D1D9"/>
                </a:solidFill>
                <a:effectLst/>
                <a:latin typeface="Consolas" panose="020B0609020204030204" pitchFamily="49" charset="0"/>
              </a:rPr>
              <a:t>()</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plotly.graph_objs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go</a:t>
            </a:r>
          </a:p>
          <a:p>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plotly.figure_factory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ff</a:t>
            </a: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sklearn.feature_extraction.text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CountVectorizer</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sklearn.decomposition</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NMF  </a:t>
            </a: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gensim.parsing.preprocessing</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remove_stopwords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WordCloud</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WordCloud,STOPWORDS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nltk.sentiment.vader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SentimentIntensityAnalyzer</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nltk.sentiment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vader</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nltk.tokenize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RegexpTokenizer</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nltk.util</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ngrams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nltk.tag</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pos_tag</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nltk.chunk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ne_chunk</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nltk.stem</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WordNetLemmatizer</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nltk.corpus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wordnet</a:t>
            </a: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nltk.corpus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stopwords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word_tokenize</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scipy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stats</a:t>
            </a:r>
          </a:p>
          <a:p>
            <a:r>
              <a:rPr lang="en-US" sz="800" b="0" dirty="0">
                <a:solidFill>
                  <a:srgbClr val="FF7B72"/>
                </a:solidFill>
                <a:effectLst/>
                <a:latin typeface="Consolas" panose="020B0609020204030204" pitchFamily="49" charset="0"/>
              </a:rPr>
              <a:t>from</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heapq</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import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nlargest</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sns.set_style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darkgrid</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endParaRPr lang="en-US" sz="800" dirty="0">
              <a:solidFill>
                <a:srgbClr val="C9D1D9"/>
              </a:solidFill>
              <a:latin typeface="Consolas" panose="020B0609020204030204" pitchFamily="49" charset="0"/>
            </a:endParaRPr>
          </a:p>
          <a:p>
            <a:r>
              <a:rPr lang="en-US" sz="800" b="0" dirty="0">
                <a:solidFill>
                  <a:srgbClr val="8B949E"/>
                </a:solidFill>
                <a:effectLst/>
                <a:latin typeface="Consolas" panose="020B0609020204030204" pitchFamily="49" charset="0"/>
              </a:rPr>
              <a:t>#Import Dataset</a:t>
            </a:r>
            <a:r>
              <a:rPr lang="en-US" sz="800" dirty="0">
                <a:solidFill>
                  <a:srgbClr val="C9D1D9"/>
                </a:solidFill>
                <a:latin typeface="Consolas" panose="020B0609020204030204" pitchFamily="49" charset="0"/>
              </a:rPr>
              <a:t> (</a:t>
            </a:r>
            <a:r>
              <a:rPr lang="en-US" sz="800" b="0" dirty="0">
                <a:solidFill>
                  <a:srgbClr val="8B949E"/>
                </a:solidFill>
                <a:effectLst/>
                <a:latin typeface="Consolas" panose="020B0609020204030204" pitchFamily="49" charset="0"/>
              </a:rPr>
              <a:t>Trump Rally Text as Corpus)</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corpus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          </a:t>
            </a: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dirname</a:t>
            </a:r>
            <a:r>
              <a:rPr lang="en-US" sz="800" b="0" dirty="0">
                <a:solidFill>
                  <a:srgbClr val="C9D1D9"/>
                </a:solidFill>
                <a:effectLst/>
                <a:latin typeface="Consolas" panose="020B0609020204030204" pitchFamily="49" charset="0"/>
              </a:rPr>
              <a:t>, _, filenames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os</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walk</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Trump_Rally_Speech_Text_Corpora</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filename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filenames:</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with</a:t>
            </a:r>
            <a:r>
              <a:rPr lang="en-US" sz="800" b="0" dirty="0">
                <a:solidFill>
                  <a:srgbClr val="C9D1D9"/>
                </a:solidFill>
                <a:effectLst/>
                <a:latin typeface="Consolas" panose="020B0609020204030204" pitchFamily="49" charset="0"/>
              </a:rPr>
              <a:t> </a:t>
            </a:r>
            <a:r>
              <a:rPr lang="en-US" sz="800" b="0" dirty="0">
                <a:solidFill>
                  <a:srgbClr val="D2A8FF"/>
                </a:solidFill>
                <a:effectLst/>
                <a:latin typeface="Consolas" panose="020B0609020204030204" pitchFamily="49" charset="0"/>
              </a:rPr>
              <a:t>open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os</a:t>
            </a:r>
            <a:r>
              <a:rPr lang="en-US" sz="800" b="0" dirty="0" err="1">
                <a:solidFill>
                  <a:srgbClr val="C9D1D9"/>
                </a:solidFill>
                <a:effectLst/>
                <a:latin typeface="Consolas" panose="020B0609020204030204" pitchFamily="49" charset="0"/>
              </a:rPr>
              <a:t>.path.</a:t>
            </a:r>
            <a:r>
              <a:rPr lang="en-US" sz="800" b="0" dirty="0" err="1">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dirname</a:t>
            </a:r>
            <a:r>
              <a:rPr lang="en-US" sz="800" b="0" dirty="0">
                <a:solidFill>
                  <a:srgbClr val="C9D1D9"/>
                </a:solidFill>
                <a:effectLst/>
                <a:latin typeface="Consolas" panose="020B0609020204030204" pitchFamily="49" charset="0"/>
              </a:rPr>
              <a:t>, filename)), </a:t>
            </a:r>
            <a:r>
              <a:rPr lang="en-US" sz="800" b="0" dirty="0">
                <a:solidFill>
                  <a:srgbClr val="FFA657"/>
                </a:solidFill>
                <a:effectLst/>
                <a:latin typeface="Consolas" panose="020B0609020204030204" pitchFamily="49" charset="0"/>
              </a:rPr>
              <a:t>encoding</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"UTF-8"</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as</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file_input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corpus.</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file_input.</a:t>
            </a:r>
            <a:r>
              <a:rPr lang="en-US" sz="800" b="0" dirty="0" err="1">
                <a:solidFill>
                  <a:srgbClr val="D2A8FF"/>
                </a:solidFill>
                <a:effectLst/>
                <a:latin typeface="Consolas" panose="020B0609020204030204" pitchFamily="49" charset="0"/>
              </a:rPr>
              <a:t>read</a:t>
            </a:r>
            <a:r>
              <a:rPr lang="en-US" sz="800" b="0" dirty="0">
                <a:solidFill>
                  <a:srgbClr val="C9D1D9"/>
                </a:solidFill>
                <a:effectLst/>
                <a:latin typeface="Consolas" panose="020B0609020204030204" pitchFamily="49" charset="0"/>
              </a:rPr>
              <a:t>(),)</a:t>
            </a:r>
          </a:p>
          <a:p>
            <a:endParaRPr lang="en-US" sz="800" b="0" dirty="0">
              <a:solidFill>
                <a:srgbClr val="C9D1D9"/>
              </a:solidFill>
              <a:effectLst/>
              <a:latin typeface="Consolas" panose="020B0609020204030204" pitchFamily="49" charset="0"/>
            </a:endParaRPr>
          </a:p>
        </p:txBody>
      </p:sp>
      <p:sp>
        <p:nvSpPr>
          <p:cNvPr id="2" name="Title 1">
            <a:extLst>
              <a:ext uri="{FF2B5EF4-FFF2-40B4-BE49-F238E27FC236}">
                <a16:creationId xmlns:a16="http://schemas.microsoft.com/office/drawing/2014/main" id="{3FF2C695-A7A3-4C79-9544-9AD20EB777E5}"/>
              </a:ext>
            </a:extLst>
          </p:cNvPr>
          <p:cNvSpPr>
            <a:spLocks noGrp="1"/>
          </p:cNvSpPr>
          <p:nvPr>
            <p:ph type="title"/>
          </p:nvPr>
        </p:nvSpPr>
        <p:spPr>
          <a:xfrm>
            <a:off x="162699" y="579160"/>
            <a:ext cx="2961916" cy="511587"/>
          </a:xfrm>
        </p:spPr>
        <p:txBody>
          <a:bodyPr>
            <a:normAutofit/>
          </a:bodyPr>
          <a:lstStyle/>
          <a:p>
            <a:r>
              <a:rPr lang="en-US" sz="2800" dirty="0"/>
              <a:t>Python Scripts</a:t>
            </a:r>
          </a:p>
        </p:txBody>
      </p:sp>
      <p:sp>
        <p:nvSpPr>
          <p:cNvPr id="4" name="Title 1">
            <a:extLst>
              <a:ext uri="{FF2B5EF4-FFF2-40B4-BE49-F238E27FC236}">
                <a16:creationId xmlns:a16="http://schemas.microsoft.com/office/drawing/2014/main" id="{76BC06FD-C9E2-486A-B2F8-2E5A8C47B84B}"/>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Outro |</a:t>
            </a:r>
          </a:p>
        </p:txBody>
      </p:sp>
      <p:sp>
        <p:nvSpPr>
          <p:cNvPr id="5" name="Content Placeholder 2">
            <a:extLst>
              <a:ext uri="{FF2B5EF4-FFF2-40B4-BE49-F238E27FC236}">
                <a16:creationId xmlns:a16="http://schemas.microsoft.com/office/drawing/2014/main" id="{8F5767C1-34A2-4761-913F-6DFD31709933}"/>
              </a:ext>
            </a:extLst>
          </p:cNvPr>
          <p:cNvSpPr txBox="1">
            <a:spLocks/>
          </p:cNvSpPr>
          <p:nvPr/>
        </p:nvSpPr>
        <p:spPr>
          <a:xfrm>
            <a:off x="1298861"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Python Scripts</a:t>
            </a:r>
          </a:p>
        </p:txBody>
      </p:sp>
      <p:sp>
        <p:nvSpPr>
          <p:cNvPr id="25" name="Rectangle 24">
            <a:extLst>
              <a:ext uri="{FF2B5EF4-FFF2-40B4-BE49-F238E27FC236}">
                <a16:creationId xmlns:a16="http://schemas.microsoft.com/office/drawing/2014/main" id="{AA230F5C-090E-4D7C-8DC6-D5451578EFBC}"/>
              </a:ext>
            </a:extLst>
          </p:cNvPr>
          <p:cNvSpPr/>
          <p:nvPr/>
        </p:nvSpPr>
        <p:spPr>
          <a:xfrm>
            <a:off x="4969665" y="1106228"/>
            <a:ext cx="6958477"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Creating Main </a:t>
            </a:r>
            <a:r>
              <a:rPr lang="en-US" sz="800" b="0" dirty="0" err="1">
                <a:solidFill>
                  <a:srgbClr val="8B949E"/>
                </a:solidFill>
                <a:effectLst/>
                <a:latin typeface="Consolas" panose="020B0609020204030204" pitchFamily="49" charset="0"/>
              </a:rPr>
              <a:t>Dataframe</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place_name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i.replace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".txt"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filenames]</a:t>
            </a:r>
          </a:p>
          <a:p>
            <a:r>
              <a:rPr lang="en-US" sz="800" b="0" dirty="0">
                <a:solidFill>
                  <a:srgbClr val="C9D1D9"/>
                </a:solidFill>
                <a:effectLst/>
                <a:latin typeface="Consolas" panose="020B0609020204030204" pitchFamily="49" charset="0"/>
              </a:rPr>
              <a:t>months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"Jan"</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"Feb"</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"Mar"</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"Apr"</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"May"</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"Jun"</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"Jul"</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"Aug"</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"Sep"</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"Oct"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"Nov"</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"Dec"</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place, </a:t>
            </a:r>
            <a:r>
              <a:rPr lang="en-US" sz="800" b="0" dirty="0" err="1">
                <a:solidFill>
                  <a:srgbClr val="C9D1D9"/>
                </a:solidFill>
                <a:effectLst/>
                <a:latin typeface="Consolas" panose="020B0609020204030204" pitchFamily="49" charset="0"/>
              </a:rPr>
              <a:t>month_list</a:t>
            </a:r>
            <a:r>
              <a:rPr lang="en-US" sz="800" b="0" dirty="0">
                <a:solidFill>
                  <a:srgbClr val="C9D1D9"/>
                </a:solidFill>
                <a:effectLst/>
                <a:latin typeface="Consolas" panose="020B0609020204030204" pitchFamily="49" charset="0"/>
              </a:rPr>
              <a:t>, date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name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place_name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index</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month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months:</a:t>
            </a:r>
          </a:p>
          <a:p>
            <a:r>
              <a:rPr lang="en-US" sz="800" b="0" dirty="0">
                <a:solidFill>
                  <a:srgbClr val="C9D1D9"/>
                </a:solidFill>
                <a:effectLst/>
                <a:latin typeface="Consolas" panose="020B0609020204030204" pitchFamily="49" charset="0"/>
              </a:rPr>
              <a:t>        index </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name.find</a:t>
            </a:r>
            <a:r>
              <a:rPr lang="en-US" sz="800" b="0" dirty="0">
                <a:solidFill>
                  <a:srgbClr val="C9D1D9"/>
                </a:solidFill>
                <a:effectLst/>
                <a:latin typeface="Consolas" panose="020B0609020204030204" pitchFamily="49" charset="0"/>
              </a:rPr>
              <a:t>(month)</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index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month_list.</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(month)</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break</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place.</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(name[:index])</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date.</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(name[index</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a:t>
            </a:r>
            <a:br>
              <a:rPr lang="en-US" sz="800" b="0" dirty="0">
                <a:solidFill>
                  <a:srgbClr val="C9D1D9"/>
                </a:solidFill>
                <a:effectLst/>
                <a:latin typeface="Consolas" panose="020B0609020204030204" pitchFamily="49" charset="0"/>
              </a:rPr>
            </a:b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DataFrame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Month"</a:t>
            </a:r>
            <a:r>
              <a:rPr lang="en-US" sz="800" b="0" dirty="0" err="1">
                <a:solidFill>
                  <a:srgbClr val="C9D1D9"/>
                </a:solidFill>
                <a:effectLst/>
                <a:latin typeface="Consolas" panose="020B0609020204030204" pitchFamily="49" charset="0"/>
              </a:rPr>
              <a:t>:month_list,</a:t>
            </a:r>
            <a:r>
              <a:rPr lang="en-US" sz="800" b="0" dirty="0" err="1">
                <a:solidFill>
                  <a:srgbClr val="A5D6FF"/>
                </a:solidFill>
                <a:effectLst/>
                <a:latin typeface="Consolas" panose="020B0609020204030204" pitchFamily="49" charset="0"/>
              </a:rPr>
              <a:t>"Year"</a:t>
            </a:r>
            <a:r>
              <a:rPr lang="en-US" sz="800" b="0" dirty="0" err="1">
                <a:solidFill>
                  <a:srgbClr val="C9D1D9"/>
                </a:solidFill>
                <a:effectLst/>
                <a:latin typeface="Consolas" panose="020B0609020204030204" pitchFamily="49" charset="0"/>
              </a:rPr>
              <a:t>:date,</a:t>
            </a:r>
            <a:r>
              <a:rPr lang="en-US" sz="800" b="0" dirty="0" err="1">
                <a:solidFill>
                  <a:srgbClr val="A5D6FF"/>
                </a:solidFill>
                <a:effectLst/>
                <a:latin typeface="Consolas" panose="020B0609020204030204" pitchFamily="49" charset="0"/>
              </a:rPr>
              <a:t>"City"</a:t>
            </a:r>
            <a:r>
              <a:rPr lang="en-US" sz="800" b="0" dirty="0" err="1">
                <a:solidFill>
                  <a:srgbClr val="C9D1D9"/>
                </a:solidFill>
                <a:effectLst/>
                <a:latin typeface="Consolas" panose="020B0609020204030204" pitchFamily="49" charset="0"/>
              </a:rPr>
              <a:t>:place</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Speech"</a:t>
            </a:r>
            <a:r>
              <a:rPr lang="en-US" sz="800" b="0" dirty="0" err="1">
                <a:solidFill>
                  <a:srgbClr val="C9D1D9"/>
                </a:solidFill>
                <a:effectLst/>
                <a:latin typeface="Consolas" panose="020B0609020204030204" pitchFamily="49" charset="0"/>
              </a:rPr>
              <a:t>:corpus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Day'</a:t>
            </a:r>
            <a:r>
              <a:rPr lang="en-US" sz="800" b="0" dirty="0" err="1">
                <a:solidFill>
                  <a:srgbClr val="C9D1D9"/>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'Year</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trump_df.Year.str.split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"_"</a:t>
            </a:r>
            <a:r>
              <a:rPr lang="en-US" sz="800" b="0" dirty="0">
                <a:solidFill>
                  <a:srgbClr val="C9D1D9"/>
                </a:solidFill>
                <a:effectLst/>
                <a:latin typeface="Consolas" panose="020B0609020204030204" pitchFamily="49" charset="0"/>
              </a:rPr>
              <a:t>,expand</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True</a:t>
            </a:r>
            <a:r>
              <a:rPr lang="en-US" sz="800" b="0" dirty="0">
                <a:solidFill>
                  <a:srgbClr val="C9D1D9"/>
                </a:solidFill>
                <a:effectLst/>
                <a:latin typeface="Consolas" panose="020B0609020204030204" pitchFamily="49" charset="0"/>
              </a:rPr>
              <a:t>,)</a:t>
            </a:r>
            <a:br>
              <a:rPr lang="en-US" sz="800" b="0" dirty="0">
                <a:solidFill>
                  <a:srgbClr val="C9D1D9"/>
                </a:solidFill>
                <a:effectLst/>
                <a:latin typeface="Consolas" panose="020B0609020204030204" pitchFamily="49" charset="0"/>
              </a:rPr>
            </a:b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str</a:t>
            </a:r>
            <a:r>
              <a:rPr lang="en-US" sz="800" b="0" dirty="0" err="1">
                <a:solidFill>
                  <a:srgbClr val="C9D1D9"/>
                </a:solidFill>
                <a:effectLst/>
                <a:latin typeface="Consolas" panose="020B0609020204030204" pitchFamily="49" charset="0"/>
              </a:rPr>
              <a:t>.replace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a:t>
            </a:r>
            <a:r>
              <a:rPr lang="en-US" sz="800" b="0" dirty="0">
                <a:solidFill>
                  <a:srgbClr val="A5D6FF"/>
                </a:solidFill>
                <a:effectLst/>
                <a:latin typeface="Consolas" panose="020B0609020204030204" pitchFamily="49" charset="0"/>
              </a:rPr>
              <a:t>"(</a:t>
            </a:r>
            <a:r>
              <a:rPr lang="en-US" sz="800" b="0" dirty="0">
                <a:solidFill>
                  <a:srgbClr val="79C0FF"/>
                </a:solidFill>
                <a:effectLst/>
                <a:latin typeface="Consolas" panose="020B0609020204030204" pitchFamily="49" charset="0"/>
              </a:rPr>
              <a:t>[A-Z]</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a:t>
            </a:r>
            <a:r>
              <a:rPr lang="en-US" sz="800" b="0" dirty="0">
                <a:solidFill>
                  <a:srgbClr val="A5D6FF"/>
                </a:solidFill>
                <a:effectLst/>
                <a:latin typeface="Consolas" panose="020B0609020204030204" pitchFamily="49" charset="0"/>
              </a:rPr>
              <a:t>" </a:t>
            </a:r>
            <a:r>
              <a:rPr lang="en-US" sz="800" b="0" dirty="0">
                <a:solidFill>
                  <a:srgbClr val="FF7B72"/>
                </a:solidFill>
                <a:effectLst/>
                <a:latin typeface="Consolas" panose="020B0609020204030204" pitchFamily="49" charset="0"/>
              </a:rPr>
              <a:t>\1</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str.strip</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replace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"Winston- Salem"</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"Winston-Salem"</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head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5</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Importing Other Dataset (State List)</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metrics1_df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read_csv</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"list.csv"</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keep_default_na</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False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na_values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metrics2_df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read_csv</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"other data.csv"</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keep_default_na</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False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na_values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metrics3_df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read_csv</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"Race Data.csv"</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keep_default_na</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False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na_values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metrics3_df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metrics3_df.</a:t>
            </a:r>
            <a:r>
              <a:rPr lang="en-US" sz="800" b="0" dirty="0">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IndianTotalPerc</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AsianTotalPerc</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HawaiianTotalPerc</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metrics4_df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read_csv</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"uscities.csv"</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keep_default_na</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False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na_values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metrics4_df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metrics4_df.</a:t>
            </a:r>
            <a:r>
              <a:rPr lang="en-US" sz="800" b="0" dirty="0">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county_fips</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county_name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"density"</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"source"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"military"</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"incorporated"</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"timezone"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"ranking"</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"zips"</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"id"</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metrics5_df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read_csv</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"us_states_geo_loc.csv"</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keep_default_na</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False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na_values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metrics5_df[[</a:t>
            </a:r>
            <a:r>
              <a:rPr lang="en-US" sz="800" b="0" dirty="0">
                <a:solidFill>
                  <a:srgbClr val="A5D6FF"/>
                </a:solidFill>
                <a:effectLst/>
                <a:latin typeface="Consolas" panose="020B0609020204030204" pitchFamily="49" charset="0"/>
              </a:rPr>
              <a:t>'State'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CCode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metrics5_df.State.str.split(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,expand</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True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metrics5_df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metrics5_df.</a:t>
            </a:r>
            <a:r>
              <a:rPr lang="en-US" sz="800" b="0" dirty="0">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CCode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endParaRPr lang="en-US" sz="800" dirty="0">
              <a:solidFill>
                <a:srgbClr val="C9D1D9"/>
              </a:solidFill>
              <a:latin typeface="Consolas" panose="020B0609020204030204" pitchFamily="49" charset="0"/>
            </a:endParaRPr>
          </a:p>
          <a:p>
            <a:r>
              <a:rPr lang="en-US" sz="800" b="0" dirty="0">
                <a:solidFill>
                  <a:srgbClr val="8B949E"/>
                </a:solidFill>
                <a:effectLst/>
                <a:latin typeface="Consolas" panose="020B0609020204030204" pitchFamily="49" charset="0"/>
              </a:rPr>
              <a:t># Merging Dataset</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metrics1_df, </a:t>
            </a:r>
            <a:r>
              <a:rPr lang="en-US" sz="800" b="0" dirty="0" err="1">
                <a:solidFill>
                  <a:srgbClr val="FFA657"/>
                </a:solidFill>
                <a:effectLst/>
                <a:latin typeface="Consolas" panose="020B0609020204030204" pitchFamily="49" charset="0"/>
              </a:rPr>
              <a:t>left_on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right_on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how</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"left"</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metrics2_df, </a:t>
            </a:r>
            <a:r>
              <a:rPr lang="en-US" sz="800" b="0" dirty="0" err="1">
                <a:solidFill>
                  <a:srgbClr val="FFA657"/>
                </a:solidFill>
                <a:effectLst/>
                <a:latin typeface="Consolas" panose="020B0609020204030204" pitchFamily="49" charset="0"/>
              </a:rPr>
              <a:t>left_on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"State"</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right_on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"Row Labels"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merged_inner.</a:t>
            </a:r>
            <a:r>
              <a:rPr lang="en-US" sz="800" b="0" dirty="0" err="1">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"Row Labels"</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metrics3_df, </a:t>
            </a:r>
            <a:r>
              <a:rPr lang="en-US" sz="800" b="0" dirty="0">
                <a:solidFill>
                  <a:srgbClr val="FFA657"/>
                </a:solidFill>
                <a:effectLst/>
                <a:latin typeface="Consolas" panose="020B0609020204030204" pitchFamily="49" charset="0"/>
              </a:rPr>
              <a:t>on</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"State"</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how</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"inner"</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metrics4_df, </a:t>
            </a:r>
            <a:r>
              <a:rPr lang="en-US" sz="800" b="0" dirty="0" err="1">
                <a:solidFill>
                  <a:srgbClr val="FFA657"/>
                </a:solidFill>
                <a:effectLst/>
                <a:latin typeface="Consolas" panose="020B0609020204030204" pitchFamily="49" charset="0"/>
              </a:rPr>
              <a:t>left_on</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City"</a:t>
            </a:r>
            <a:r>
              <a:rPr lang="en-US" sz="800" b="0" dirty="0" err="1">
                <a:solidFill>
                  <a:srgbClr val="C9D1D9"/>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"State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right_on</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"city_ascii"</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state_name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merged_inner.</a:t>
            </a:r>
            <a:r>
              <a:rPr lang="en-US" sz="800" b="0" dirty="0" err="1">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city_ascii</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state_name</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state_id</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merged_inner</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metrics5_df, </a:t>
            </a:r>
            <a:r>
              <a:rPr lang="en-US" sz="800" b="0" dirty="0">
                <a:solidFill>
                  <a:srgbClr val="FFA657"/>
                </a:solidFill>
                <a:effectLst/>
                <a:latin typeface="Consolas" panose="020B0609020204030204" pitchFamily="49" charset="0"/>
              </a:rPr>
              <a:t>on</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"State"</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how</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"inner"</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merged_inner.</a:t>
            </a:r>
            <a:r>
              <a:rPr lang="en-US" sz="800" b="0" dirty="0" err="1">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merged_inner.index</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7</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9</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27</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28</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30</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31</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33</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34</a:t>
            </a:r>
            <a:r>
              <a:rPr lang="en-US" sz="800" b="0" dirty="0">
                <a:solidFill>
                  <a:srgbClr val="C9D1D9"/>
                </a:solidFill>
                <a:effectLst/>
                <a:latin typeface="Consolas" panose="020B0609020204030204" pitchFamily="49" charset="0"/>
              </a:rPr>
              <a:t>]])</a:t>
            </a:r>
          </a:p>
        </p:txBody>
      </p:sp>
    </p:spTree>
    <p:extLst>
      <p:ext uri="{BB962C8B-B14F-4D97-AF65-F5344CB8AC3E}">
        <p14:creationId xmlns:p14="http://schemas.microsoft.com/office/powerpoint/2010/main" val="409548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BF0CD-9385-4FE6-90F8-E222B9B03E39}"/>
              </a:ext>
            </a:extLst>
          </p:cNvPr>
          <p:cNvSpPr>
            <a:spLocks noGrp="1"/>
          </p:cNvSpPr>
          <p:nvPr>
            <p:ph idx="1"/>
          </p:nvPr>
        </p:nvSpPr>
        <p:spPr>
          <a:xfrm>
            <a:off x="1230621" y="4679119"/>
            <a:ext cx="10515600" cy="2129051"/>
          </a:xfrm>
        </p:spPr>
        <p:txBody>
          <a:bodyPr>
            <a:normAutofit/>
          </a:bodyPr>
          <a:lstStyle/>
          <a:p>
            <a:pPr marL="0" indent="0">
              <a:buNone/>
            </a:pPr>
            <a:endParaRPr lang="en-US" sz="2000" dirty="0"/>
          </a:p>
          <a:p>
            <a:pPr marL="0" indent="0">
              <a:buNone/>
            </a:pPr>
            <a:r>
              <a:rPr lang="en-US" sz="2000" dirty="0"/>
              <a:t>The purpose of this project is to present insights from the models.</a:t>
            </a:r>
          </a:p>
          <a:p>
            <a:pPr marL="0" indent="0">
              <a:buNone/>
            </a:pPr>
            <a:r>
              <a:rPr lang="en-US" sz="1200" dirty="0"/>
              <a:t>This project has no and not affiliated by any political interest. This project did not represent my political views.</a:t>
            </a:r>
          </a:p>
        </p:txBody>
      </p:sp>
      <p:sp>
        <p:nvSpPr>
          <p:cNvPr id="4" name="Title 1">
            <a:extLst>
              <a:ext uri="{FF2B5EF4-FFF2-40B4-BE49-F238E27FC236}">
                <a16:creationId xmlns:a16="http://schemas.microsoft.com/office/drawing/2014/main" id="{15A4865A-7E59-448B-9B6C-740D16706E0C}"/>
              </a:ext>
            </a:extLst>
          </p:cNvPr>
          <p:cNvSpPr>
            <a:spLocks noGrp="1"/>
          </p:cNvSpPr>
          <p:nvPr>
            <p:ph type="title"/>
          </p:nvPr>
        </p:nvSpPr>
        <p:spPr>
          <a:xfrm>
            <a:off x="162699" y="-4762"/>
            <a:ext cx="1622883" cy="550671"/>
          </a:xfrm>
        </p:spPr>
        <p:txBody>
          <a:bodyPr anchor="b">
            <a:normAutofit/>
          </a:bodyPr>
          <a:lstStyle/>
          <a:p>
            <a:r>
              <a:rPr lang="en-US" sz="2400" dirty="0"/>
              <a:t>Intro |</a:t>
            </a:r>
          </a:p>
        </p:txBody>
      </p:sp>
      <p:sp>
        <p:nvSpPr>
          <p:cNvPr id="8" name="Title 1">
            <a:extLst>
              <a:ext uri="{FF2B5EF4-FFF2-40B4-BE49-F238E27FC236}">
                <a16:creationId xmlns:a16="http://schemas.microsoft.com/office/drawing/2014/main" id="{C13388F5-7584-4845-B2F5-2E57F9C01AB6}"/>
              </a:ext>
            </a:extLst>
          </p:cNvPr>
          <p:cNvSpPr txBox="1">
            <a:spLocks/>
          </p:cNvSpPr>
          <p:nvPr/>
        </p:nvSpPr>
        <p:spPr>
          <a:xfrm>
            <a:off x="838200" y="2211699"/>
            <a:ext cx="1905000" cy="1891352"/>
          </a:xfrm>
          <a:prstGeom prst="rect">
            <a:avLst/>
          </a:prstGeom>
          <a:ln>
            <a:solidFill>
              <a:schemeClr val="accent3">
                <a:lumMod val="60000"/>
                <a:lumOff val="40000"/>
              </a:schemeClr>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ctr"/>
            <a:r>
              <a:rPr lang="en-US" dirty="0"/>
              <a:t>NLP</a:t>
            </a:r>
          </a:p>
        </p:txBody>
      </p:sp>
      <p:sp>
        <p:nvSpPr>
          <p:cNvPr id="14" name="TextBox 13">
            <a:extLst>
              <a:ext uri="{FF2B5EF4-FFF2-40B4-BE49-F238E27FC236}">
                <a16:creationId xmlns:a16="http://schemas.microsoft.com/office/drawing/2014/main" id="{D82C539F-87ED-40E3-A452-E2E0F9C07A4F}"/>
              </a:ext>
            </a:extLst>
          </p:cNvPr>
          <p:cNvSpPr txBox="1"/>
          <p:nvPr/>
        </p:nvSpPr>
        <p:spPr>
          <a:xfrm>
            <a:off x="2937682" y="2228671"/>
            <a:ext cx="3906870" cy="1421928"/>
          </a:xfrm>
          <a:prstGeom prst="rect">
            <a:avLst/>
          </a:prstGeom>
          <a:noFill/>
        </p:spPr>
        <p:txBody>
          <a:bodyPr wrap="square">
            <a:sp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NLP (Natural Language Processing) is one of the Machine Learning field that enables machines to understand human natural language</a:t>
            </a:r>
            <a:r>
              <a:rPr lang="en-US" sz="1600" dirty="0">
                <a:solidFill>
                  <a:prstClr val="white"/>
                </a:solidFill>
                <a:latin typeface="Noto Serif" panose="02020600060500020200" pitchFamily="18" charset="0"/>
                <a:ea typeface="Noto Serif" panose="02020600060500020200" pitchFamily="18" charset="0"/>
                <a:cs typeface="Noto Serif" panose="02020600060500020200" pitchFamily="18" charset="0"/>
              </a:rPr>
              <a:t>, e.g., conversation, twitter chat, kids story book.</a:t>
            </a:r>
            <a:endParaRPr kumimoji="0" lang="en-US" sz="16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grpSp>
        <p:nvGrpSpPr>
          <p:cNvPr id="15" name="Google Shape;728;p47">
            <a:extLst>
              <a:ext uri="{FF2B5EF4-FFF2-40B4-BE49-F238E27FC236}">
                <a16:creationId xmlns:a16="http://schemas.microsoft.com/office/drawing/2014/main" id="{BA23CFAF-A50D-4513-B5C4-4774C05CD014}"/>
              </a:ext>
            </a:extLst>
          </p:cNvPr>
          <p:cNvGrpSpPr/>
          <p:nvPr/>
        </p:nvGrpSpPr>
        <p:grpSpPr>
          <a:xfrm>
            <a:off x="10172766" y="4288344"/>
            <a:ext cx="788613" cy="840265"/>
            <a:chOff x="5970800" y="1619250"/>
            <a:chExt cx="428650" cy="456725"/>
          </a:xfrm>
          <a:solidFill>
            <a:schemeClr val="bg1"/>
          </a:solidFill>
        </p:grpSpPr>
        <p:sp>
          <p:nvSpPr>
            <p:cNvPr id="16" name="Google Shape;729;p47">
              <a:extLst>
                <a:ext uri="{FF2B5EF4-FFF2-40B4-BE49-F238E27FC236}">
                  <a16:creationId xmlns:a16="http://schemas.microsoft.com/office/drawing/2014/main" id="{064B90B6-E369-4D5E-A8F2-279AAF3B2DBF}"/>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730;p47">
              <a:extLst>
                <a:ext uri="{FF2B5EF4-FFF2-40B4-BE49-F238E27FC236}">
                  <a16:creationId xmlns:a16="http://schemas.microsoft.com/office/drawing/2014/main" id="{B61DF3D1-9C1B-4C74-B6B5-64DCA590FC05}"/>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 name="Google Shape;731;p47">
              <a:extLst>
                <a:ext uri="{FF2B5EF4-FFF2-40B4-BE49-F238E27FC236}">
                  <a16:creationId xmlns:a16="http://schemas.microsoft.com/office/drawing/2014/main" id="{5B5C8F65-2156-4987-B649-B31B636F42FA}"/>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732;p47">
              <a:extLst>
                <a:ext uri="{FF2B5EF4-FFF2-40B4-BE49-F238E27FC236}">
                  <a16:creationId xmlns:a16="http://schemas.microsoft.com/office/drawing/2014/main" id="{8551E87C-73C8-4B5B-B76B-8E666CE6B3A0}"/>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733;p47">
              <a:extLst>
                <a:ext uri="{FF2B5EF4-FFF2-40B4-BE49-F238E27FC236}">
                  <a16:creationId xmlns:a16="http://schemas.microsoft.com/office/drawing/2014/main" id="{05E4910B-C2A3-4C50-85D6-56B8A60EB27A}"/>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1" name="Title 1">
            <a:extLst>
              <a:ext uri="{FF2B5EF4-FFF2-40B4-BE49-F238E27FC236}">
                <a16:creationId xmlns:a16="http://schemas.microsoft.com/office/drawing/2014/main" id="{676D37FF-82D6-47EF-978E-5B8246B16D16}"/>
              </a:ext>
            </a:extLst>
          </p:cNvPr>
          <p:cNvSpPr txBox="1">
            <a:spLocks/>
          </p:cNvSpPr>
          <p:nvPr/>
        </p:nvSpPr>
        <p:spPr>
          <a:xfrm>
            <a:off x="9546041" y="3813371"/>
            <a:ext cx="1905000" cy="1891352"/>
          </a:xfrm>
          <a:prstGeom prst="rect">
            <a:avLst/>
          </a:prstGeom>
          <a:ln>
            <a:solidFill>
              <a:schemeClr val="accent5">
                <a:lumMod val="60000"/>
                <a:lumOff val="40000"/>
              </a:schemeClr>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ctr"/>
            <a:endParaRPr lang="en-US" dirty="0"/>
          </a:p>
        </p:txBody>
      </p:sp>
      <p:sp>
        <p:nvSpPr>
          <p:cNvPr id="22" name="Content Placeholder 2">
            <a:extLst>
              <a:ext uri="{FF2B5EF4-FFF2-40B4-BE49-F238E27FC236}">
                <a16:creationId xmlns:a16="http://schemas.microsoft.com/office/drawing/2014/main" id="{D6506D29-F973-4436-8AE0-7B39DF478087}"/>
              </a:ext>
            </a:extLst>
          </p:cNvPr>
          <p:cNvSpPr txBox="1">
            <a:spLocks/>
          </p:cNvSpPr>
          <p:nvPr/>
        </p:nvSpPr>
        <p:spPr>
          <a:xfrm>
            <a:off x="1285213"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NLP &amp; Project Goals</a:t>
            </a:r>
          </a:p>
        </p:txBody>
      </p:sp>
      <p:grpSp>
        <p:nvGrpSpPr>
          <p:cNvPr id="23" name="Group 22">
            <a:extLst>
              <a:ext uri="{FF2B5EF4-FFF2-40B4-BE49-F238E27FC236}">
                <a16:creationId xmlns:a16="http://schemas.microsoft.com/office/drawing/2014/main" id="{9B0F2360-4D14-4C77-B651-4905573FAA28}"/>
              </a:ext>
            </a:extLst>
          </p:cNvPr>
          <p:cNvGrpSpPr/>
          <p:nvPr/>
        </p:nvGrpSpPr>
        <p:grpSpPr>
          <a:xfrm>
            <a:off x="5493122" y="44451"/>
            <a:ext cx="1862419" cy="1916863"/>
            <a:chOff x="5493122" y="44451"/>
            <a:chExt cx="1862419" cy="1916863"/>
          </a:xfrm>
        </p:grpSpPr>
        <p:sp>
          <p:nvSpPr>
            <p:cNvPr id="24" name="Star: 5 Points 23">
              <a:extLst>
                <a:ext uri="{FF2B5EF4-FFF2-40B4-BE49-F238E27FC236}">
                  <a16:creationId xmlns:a16="http://schemas.microsoft.com/office/drawing/2014/main" id="{3BC90787-1E18-4D81-8725-47A33A3638E2}"/>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5" name="Star: 5 Points 24">
              <a:extLst>
                <a:ext uri="{FF2B5EF4-FFF2-40B4-BE49-F238E27FC236}">
                  <a16:creationId xmlns:a16="http://schemas.microsoft.com/office/drawing/2014/main" id="{0A602DF6-A24B-4C7D-99E0-37F16F57B83C}"/>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6" name="Star: 5 Points 25">
              <a:extLst>
                <a:ext uri="{FF2B5EF4-FFF2-40B4-BE49-F238E27FC236}">
                  <a16:creationId xmlns:a16="http://schemas.microsoft.com/office/drawing/2014/main" id="{0BDFCCB7-5AA5-4B9E-A75D-E0081E1F6FD2}"/>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7" name="Star: 5 Points 26">
              <a:extLst>
                <a:ext uri="{FF2B5EF4-FFF2-40B4-BE49-F238E27FC236}">
                  <a16:creationId xmlns:a16="http://schemas.microsoft.com/office/drawing/2014/main" id="{0C808B6E-1868-49E3-80DA-3D2899FB6AA4}"/>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8" name="Star: 5 Points 27">
              <a:extLst>
                <a:ext uri="{FF2B5EF4-FFF2-40B4-BE49-F238E27FC236}">
                  <a16:creationId xmlns:a16="http://schemas.microsoft.com/office/drawing/2014/main" id="{98CD7D6A-D4DB-4024-A7A3-7F07F6FE1BDA}"/>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29" name="Star: 5 Points 28">
              <a:extLst>
                <a:ext uri="{FF2B5EF4-FFF2-40B4-BE49-F238E27FC236}">
                  <a16:creationId xmlns:a16="http://schemas.microsoft.com/office/drawing/2014/main" id="{4CAF56A4-C33D-4E69-94CE-B30275CB5960}"/>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0" name="Star: 5 Points 29">
              <a:extLst>
                <a:ext uri="{FF2B5EF4-FFF2-40B4-BE49-F238E27FC236}">
                  <a16:creationId xmlns:a16="http://schemas.microsoft.com/office/drawing/2014/main" id="{D7CDDC7E-F99A-4E71-A1A1-288560C05BE6}"/>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1" name="Star: 5 Points 30">
              <a:extLst>
                <a:ext uri="{FF2B5EF4-FFF2-40B4-BE49-F238E27FC236}">
                  <a16:creationId xmlns:a16="http://schemas.microsoft.com/office/drawing/2014/main" id="{8FCCBF82-20C5-4FB4-B959-789AFB741691}"/>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2" name="Star: 5 Points 31">
              <a:extLst>
                <a:ext uri="{FF2B5EF4-FFF2-40B4-BE49-F238E27FC236}">
                  <a16:creationId xmlns:a16="http://schemas.microsoft.com/office/drawing/2014/main" id="{F6D98950-3D2B-452C-9F1B-B0D959E2FB89}"/>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3" name="Star: 5 Points 32">
              <a:extLst>
                <a:ext uri="{FF2B5EF4-FFF2-40B4-BE49-F238E27FC236}">
                  <a16:creationId xmlns:a16="http://schemas.microsoft.com/office/drawing/2014/main" id="{A68995F7-40B5-4705-B581-A8C3038F791B}"/>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4" name="Star: 5 Points 33">
              <a:extLst>
                <a:ext uri="{FF2B5EF4-FFF2-40B4-BE49-F238E27FC236}">
                  <a16:creationId xmlns:a16="http://schemas.microsoft.com/office/drawing/2014/main" id="{16A50B45-CF6A-49AB-8190-73F20DF3329E}"/>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5" name="Star: 5 Points 34">
              <a:extLst>
                <a:ext uri="{FF2B5EF4-FFF2-40B4-BE49-F238E27FC236}">
                  <a16:creationId xmlns:a16="http://schemas.microsoft.com/office/drawing/2014/main" id="{4611FA97-7E64-4DDD-A80A-28E32339A6A8}"/>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6" name="Star: 5 Points 35">
              <a:extLst>
                <a:ext uri="{FF2B5EF4-FFF2-40B4-BE49-F238E27FC236}">
                  <a16:creationId xmlns:a16="http://schemas.microsoft.com/office/drawing/2014/main" id="{F6ED1A90-B088-4241-B181-A48AC498781C}"/>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7" name="Star: 5 Points 36">
              <a:extLst>
                <a:ext uri="{FF2B5EF4-FFF2-40B4-BE49-F238E27FC236}">
                  <a16:creationId xmlns:a16="http://schemas.microsoft.com/office/drawing/2014/main" id="{670760F5-BC77-4D23-B52B-FE4D5C19510F}"/>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8" name="Star: 5 Points 37">
              <a:extLst>
                <a:ext uri="{FF2B5EF4-FFF2-40B4-BE49-F238E27FC236}">
                  <a16:creationId xmlns:a16="http://schemas.microsoft.com/office/drawing/2014/main" id="{7C152806-3375-439F-8ED6-CB67BF159912}"/>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9" name="Star: 5 Points 38">
              <a:extLst>
                <a:ext uri="{FF2B5EF4-FFF2-40B4-BE49-F238E27FC236}">
                  <a16:creationId xmlns:a16="http://schemas.microsoft.com/office/drawing/2014/main" id="{D933391A-CD40-4269-A32B-AFA2FDD8D850}"/>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40" name="Group 39">
            <a:extLst>
              <a:ext uri="{FF2B5EF4-FFF2-40B4-BE49-F238E27FC236}">
                <a16:creationId xmlns:a16="http://schemas.microsoft.com/office/drawing/2014/main" id="{22CA1211-2A8E-4954-BFB3-378FDD97DB2D}"/>
              </a:ext>
            </a:extLst>
          </p:cNvPr>
          <p:cNvGrpSpPr/>
          <p:nvPr/>
        </p:nvGrpSpPr>
        <p:grpSpPr>
          <a:xfrm>
            <a:off x="7597588" y="0"/>
            <a:ext cx="4594412" cy="3091423"/>
            <a:chOff x="7597588" y="0"/>
            <a:chExt cx="4594412" cy="3091423"/>
          </a:xfrm>
        </p:grpSpPr>
        <p:sp>
          <p:nvSpPr>
            <p:cNvPr id="41" name="Rectangle 40">
              <a:extLst>
                <a:ext uri="{FF2B5EF4-FFF2-40B4-BE49-F238E27FC236}">
                  <a16:creationId xmlns:a16="http://schemas.microsoft.com/office/drawing/2014/main" id="{C6217E17-590E-47AB-A16F-3FD60FB342C3}"/>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9150D7-1F90-404A-B67F-689398C18B75}"/>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6712208-48E2-4A8C-AA3D-14B375F00464}"/>
                </a:ext>
              </a:extLst>
            </p:cNvPr>
            <p:cNvSpPr/>
            <p:nvPr userDrawn="1"/>
          </p:nvSpPr>
          <p:spPr>
            <a:xfrm>
              <a:off x="7597588" y="1693396"/>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B087FFE-23EC-4258-8DD0-3434DD1AFD12}"/>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034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214C63F-A92B-4DF8-99DD-8BEB0D9E92DF}"/>
              </a:ext>
            </a:extLst>
          </p:cNvPr>
          <p:cNvSpPr/>
          <p:nvPr/>
        </p:nvSpPr>
        <p:spPr>
          <a:xfrm>
            <a:off x="-17514" y="20832"/>
            <a:ext cx="3746329" cy="6862762"/>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l="-13028" r="-1623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6A51DD-90B2-49BE-9FA6-F5E34FB4D1EC}"/>
              </a:ext>
            </a:extLst>
          </p:cNvPr>
          <p:cNvSpPr/>
          <p:nvPr/>
        </p:nvSpPr>
        <p:spPr>
          <a:xfrm>
            <a:off x="263857" y="1106228"/>
            <a:ext cx="5604679"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Preprocessing Data</a:t>
            </a:r>
            <a:endParaRPr lang="en-US" sz="800" b="0" dirty="0">
              <a:solidFill>
                <a:srgbClr val="C9D1D9"/>
              </a:solidFill>
              <a:effectLst/>
              <a:latin typeface="Consolas" panose="020B0609020204030204" pitchFamily="49" charset="0"/>
            </a:endParaRPr>
          </a:p>
          <a:p>
            <a:r>
              <a:rPr lang="en-US" sz="800" b="0" dirty="0">
                <a:solidFill>
                  <a:srgbClr val="8B949E"/>
                </a:solidFill>
                <a:effectLst/>
                <a:latin typeface="Consolas" panose="020B0609020204030204" pitchFamily="49" charset="0"/>
              </a:rPr>
              <a:t>## Tokenization</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re</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sub</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r</a:t>
            </a:r>
            <a:r>
              <a:rPr lang="en-US" sz="800" b="0" dirty="0">
                <a:solidFill>
                  <a:srgbClr val="A5D6FF"/>
                </a:solidFill>
                <a:effectLst/>
                <a:latin typeface="Consolas" panose="020B0609020204030204" pitchFamily="49" charset="0"/>
              </a:rPr>
              <a:t>'</a:t>
            </a:r>
            <a:r>
              <a:rPr lang="en-US" sz="800" b="0" dirty="0">
                <a:solidFill>
                  <a:srgbClr val="79C0FF"/>
                </a:solidFill>
                <a:effectLst/>
                <a:latin typeface="Consolas" panose="020B0609020204030204" pitchFamily="49" charset="0"/>
              </a:rPr>
              <a:t>\[.</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x</a:t>
            </a:r>
            <a:r>
              <a:rPr lang="en-US" sz="800" b="0" dirty="0" err="1">
                <a:solidFill>
                  <a:srgbClr val="C9D1D9"/>
                </a:solidFill>
                <a:effectLst/>
                <a:latin typeface="Consolas" panose="020B0609020204030204" pitchFamily="49" charset="0"/>
              </a:rPr>
              <a:t>.lower</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tokenizer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RegexpTokenizer</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"[a-z][a-z]+[a-z]"</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FF7B72"/>
                </a:solidFill>
                <a:effectLst/>
                <a:latin typeface="Consolas" panose="020B0609020204030204" pitchFamily="49" charset="0"/>
              </a:rPr>
              <a:t>def</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nltk_tag_to_wordnet_tag</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nltk_tag</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nltk_tag</a:t>
            </a:r>
            <a:r>
              <a:rPr lang="en-US" sz="800" b="0" dirty="0" err="1">
                <a:solidFill>
                  <a:srgbClr val="C9D1D9"/>
                </a:solidFill>
                <a:effectLst/>
                <a:latin typeface="Consolas" panose="020B0609020204030204" pitchFamily="49" charset="0"/>
              </a:rPr>
              <a:t>.startswith</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"J"</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wordnet.ADJ</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err="1">
                <a:solidFill>
                  <a:srgbClr val="FF7B72"/>
                </a:solidFill>
                <a:effectLst/>
                <a:latin typeface="Consolas" panose="020B0609020204030204" pitchFamily="49" charset="0"/>
              </a:rPr>
              <a:t>elif</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nltk_tag</a:t>
            </a:r>
            <a:r>
              <a:rPr lang="en-US" sz="800" b="0" dirty="0" err="1">
                <a:solidFill>
                  <a:srgbClr val="C9D1D9"/>
                </a:solidFill>
                <a:effectLst/>
                <a:latin typeface="Consolas" panose="020B0609020204030204" pitchFamily="49" charset="0"/>
              </a:rPr>
              <a:t>.startswith</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"V"</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wordnet.VERB</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err="1">
                <a:solidFill>
                  <a:srgbClr val="FF7B72"/>
                </a:solidFill>
                <a:effectLst/>
                <a:latin typeface="Consolas" panose="020B0609020204030204" pitchFamily="49" charset="0"/>
              </a:rPr>
              <a:t>elif</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nltk_tag</a:t>
            </a:r>
            <a:r>
              <a:rPr lang="en-US" sz="800" b="0" dirty="0" err="1">
                <a:solidFill>
                  <a:srgbClr val="C9D1D9"/>
                </a:solidFill>
                <a:effectLst/>
                <a:latin typeface="Consolas" panose="020B0609020204030204" pitchFamily="49" charset="0"/>
              </a:rPr>
              <a:t>.startswith</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wordnet.NOUN</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err="1">
                <a:solidFill>
                  <a:srgbClr val="FF7B72"/>
                </a:solidFill>
                <a:effectLst/>
                <a:latin typeface="Consolas" panose="020B0609020204030204" pitchFamily="49" charset="0"/>
              </a:rPr>
              <a:t>elif</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nltk_tag</a:t>
            </a:r>
            <a:r>
              <a:rPr lang="en-US" sz="800" b="0" dirty="0" err="1">
                <a:solidFill>
                  <a:srgbClr val="C9D1D9"/>
                </a:solidFill>
                <a:effectLst/>
                <a:latin typeface="Consolas" panose="020B0609020204030204" pitchFamily="49" charset="0"/>
              </a:rPr>
              <a:t>.startswith</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"R"</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wordnet.ADV</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else</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None</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p>
          <a:p>
            <a:r>
              <a:rPr lang="en-US" sz="800" b="0" dirty="0">
                <a:solidFill>
                  <a:srgbClr val="8B949E"/>
                </a:solidFill>
                <a:effectLst/>
                <a:latin typeface="Consolas" panose="020B0609020204030204" pitchFamily="49" charset="0"/>
              </a:rPr>
              <a:t>## Lemmatization |  </a:t>
            </a:r>
            <a:r>
              <a:rPr lang="en-US" sz="800" b="0" dirty="0" err="1">
                <a:solidFill>
                  <a:srgbClr val="8B949E"/>
                </a:solidFill>
                <a:effectLst/>
                <a:latin typeface="Consolas" panose="020B0609020204030204" pitchFamily="49" charset="0"/>
              </a:rPr>
              <a:t>Stopword</a:t>
            </a:r>
            <a:r>
              <a:rPr lang="en-US" sz="800" b="0" dirty="0">
                <a:solidFill>
                  <a:srgbClr val="8B949E"/>
                </a:solidFill>
                <a:effectLst/>
                <a:latin typeface="Consolas" panose="020B0609020204030204" pitchFamily="49" charset="0"/>
              </a:rPr>
              <a:t> Removal</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def</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lemmatize_sentence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sentence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tokenizer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RegexpTokenizer</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'[a-z][a-z]+[a-z]'</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nltk_tagged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nltk</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pos_tag</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tokenizer.</a:t>
            </a:r>
            <a:r>
              <a:rPr lang="en-US" sz="800" b="0" dirty="0" err="1">
                <a:solidFill>
                  <a:srgbClr val="D2A8FF"/>
                </a:solidFill>
                <a:effectLst/>
                <a:latin typeface="Consolas" panose="020B0609020204030204" pitchFamily="49" charset="0"/>
              </a:rPr>
              <a:t>tokenize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sentence</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wordnet_tagged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map</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nltk_tag_to_wordnet_tag</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nltk_tagged</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lemmatized_sentence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 tag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wordnet_tagged</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tag </a:t>
            </a:r>
            <a:r>
              <a:rPr lang="en-US" sz="800" b="0" dirty="0">
                <a:solidFill>
                  <a:srgbClr val="FF7B72"/>
                </a:solidFill>
                <a:effectLst/>
                <a:latin typeface="Consolas" panose="020B0609020204030204" pitchFamily="49" charset="0"/>
              </a:rPr>
              <a:t>is</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None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lemmatized_sentence.</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(word)</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else</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lemmatized_sentence.</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WordNetLemmatizer</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lemmatize</a:t>
            </a:r>
            <a:r>
              <a:rPr lang="en-US" sz="800" b="0" dirty="0">
                <a:solidFill>
                  <a:srgbClr val="C9D1D9"/>
                </a:solidFill>
                <a:effectLst/>
                <a:latin typeface="Consolas" panose="020B0609020204030204" pitchFamily="49" charset="0"/>
              </a:rPr>
              <a:t>(word, tag))</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lemmatized_sentence</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lemmatize_sentence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Speech_No_Stopwords</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remove_stopwords</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Natural Language Processing</a:t>
            </a:r>
            <a:r>
              <a:rPr lang="en-US" sz="800" dirty="0">
                <a:solidFill>
                  <a:srgbClr val="C9D1D9"/>
                </a:solidFill>
                <a:latin typeface="Consolas" panose="020B0609020204030204" pitchFamily="49" charset="0"/>
              </a:rPr>
              <a:t> | </a:t>
            </a:r>
            <a:r>
              <a:rPr lang="en-US" sz="800" b="0" dirty="0">
                <a:solidFill>
                  <a:srgbClr val="8B949E"/>
                </a:solidFill>
                <a:effectLst/>
                <a:latin typeface="Consolas" panose="020B0609020204030204" pitchFamily="49" charset="0"/>
              </a:rPr>
              <a:t>Linguistic Feature Extractions</a:t>
            </a:r>
            <a:endParaRPr lang="en-US" sz="800" b="0" dirty="0">
              <a:solidFill>
                <a:srgbClr val="C9D1D9"/>
              </a:solidFill>
              <a:effectLst/>
              <a:latin typeface="Consolas" panose="020B0609020204030204" pitchFamily="49" charset="0"/>
            </a:endParaRPr>
          </a:p>
          <a:p>
            <a:r>
              <a:rPr lang="en-US" sz="800" b="0" dirty="0">
                <a:solidFill>
                  <a:srgbClr val="8B949E"/>
                </a:solidFill>
                <a:effectLst/>
                <a:latin typeface="Consolas" panose="020B0609020204030204" pitchFamily="49" charset="0"/>
              </a:rPr>
              <a:t>### Words Extraction</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"Numbers Of Words"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x</a:t>
            </a:r>
            <a:r>
              <a:rPr lang="en-US" sz="800" b="0" dirty="0" err="1">
                <a:solidFill>
                  <a:srgbClr val="C9D1D9"/>
                </a:solidFill>
                <a:effectLst/>
                <a:latin typeface="Consolas" panose="020B0609020204030204" pitchFamily="49" charset="0"/>
              </a:rPr>
              <a:t>.split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"Numbers Of </a:t>
            </a:r>
            <a:r>
              <a:rPr lang="en-US" sz="800" b="0" dirty="0" err="1">
                <a:solidFill>
                  <a:srgbClr val="A5D6FF"/>
                </a:solidFill>
                <a:effectLst/>
                <a:latin typeface="Consolas" panose="020B0609020204030204" pitchFamily="49" charset="0"/>
              </a:rPr>
              <a:t>StopWords</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([word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x</a:t>
            </a:r>
            <a:r>
              <a:rPr lang="en-US" sz="800" b="0" dirty="0" err="1">
                <a:solidFill>
                  <a:srgbClr val="C9D1D9"/>
                </a:solidFill>
                <a:effectLst/>
                <a:latin typeface="Consolas" panose="020B0609020204030204" pitchFamily="49" charset="0"/>
              </a:rPr>
              <a:t>.split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word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STOPWORDS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"Average Word Length"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np</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mean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np</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array</a:t>
            </a:r>
            <a:r>
              <a:rPr lang="en-US" sz="800" b="0" dirty="0">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va</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va</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x</a:t>
            </a:r>
            <a:r>
              <a:rPr lang="en-US" sz="800" b="0" dirty="0" err="1">
                <a:solidFill>
                  <a:srgbClr val="C9D1D9"/>
                </a:solidFill>
                <a:effectLst/>
                <a:latin typeface="Consolas" panose="020B0609020204030204" pitchFamily="49" charset="0"/>
              </a:rPr>
              <a:t>.split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va</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not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STOPWORDS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re</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sub</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r</a:t>
            </a:r>
            <a:r>
              <a:rPr lang="en-US" sz="800" b="0" dirty="0">
                <a:solidFill>
                  <a:srgbClr val="A5D6FF"/>
                </a:solidFill>
                <a:effectLst/>
                <a:latin typeface="Consolas" panose="020B0609020204030204" pitchFamily="49" charset="0"/>
              </a:rPr>
              <a:t>"</a:t>
            </a:r>
            <a:r>
              <a:rPr lang="en-US" sz="800" b="0" dirty="0">
                <a:solidFill>
                  <a:srgbClr val="79C0FF"/>
                </a:solidFill>
                <a:effectLst/>
                <a:latin typeface="Consolas" panose="020B0609020204030204" pitchFamily="49" charset="0"/>
              </a:rPr>
              <a:t>[,.;@#?!&amp;$]</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p:txBody>
      </p:sp>
      <p:sp>
        <p:nvSpPr>
          <p:cNvPr id="2" name="Title 1">
            <a:extLst>
              <a:ext uri="{FF2B5EF4-FFF2-40B4-BE49-F238E27FC236}">
                <a16:creationId xmlns:a16="http://schemas.microsoft.com/office/drawing/2014/main" id="{3FF2C695-A7A3-4C79-9544-9AD20EB777E5}"/>
              </a:ext>
            </a:extLst>
          </p:cNvPr>
          <p:cNvSpPr>
            <a:spLocks noGrp="1"/>
          </p:cNvSpPr>
          <p:nvPr>
            <p:ph type="title"/>
          </p:nvPr>
        </p:nvSpPr>
        <p:spPr>
          <a:xfrm>
            <a:off x="162699" y="579160"/>
            <a:ext cx="2961916" cy="511587"/>
          </a:xfrm>
        </p:spPr>
        <p:txBody>
          <a:bodyPr>
            <a:normAutofit/>
          </a:bodyPr>
          <a:lstStyle/>
          <a:p>
            <a:r>
              <a:rPr lang="en-US" sz="2800" dirty="0"/>
              <a:t>Python Scripts</a:t>
            </a:r>
          </a:p>
        </p:txBody>
      </p:sp>
      <p:sp>
        <p:nvSpPr>
          <p:cNvPr id="4" name="Title 1">
            <a:extLst>
              <a:ext uri="{FF2B5EF4-FFF2-40B4-BE49-F238E27FC236}">
                <a16:creationId xmlns:a16="http://schemas.microsoft.com/office/drawing/2014/main" id="{76BC06FD-C9E2-486A-B2F8-2E5A8C47B84B}"/>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Outro |</a:t>
            </a:r>
          </a:p>
        </p:txBody>
      </p:sp>
      <p:sp>
        <p:nvSpPr>
          <p:cNvPr id="5" name="Content Placeholder 2">
            <a:extLst>
              <a:ext uri="{FF2B5EF4-FFF2-40B4-BE49-F238E27FC236}">
                <a16:creationId xmlns:a16="http://schemas.microsoft.com/office/drawing/2014/main" id="{8F5767C1-34A2-4761-913F-6DFD31709933}"/>
              </a:ext>
            </a:extLst>
          </p:cNvPr>
          <p:cNvSpPr txBox="1">
            <a:spLocks/>
          </p:cNvSpPr>
          <p:nvPr/>
        </p:nvSpPr>
        <p:spPr>
          <a:xfrm>
            <a:off x="1298861"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Python Scripts</a:t>
            </a:r>
          </a:p>
        </p:txBody>
      </p:sp>
      <p:sp>
        <p:nvSpPr>
          <p:cNvPr id="25" name="Rectangle 24">
            <a:extLst>
              <a:ext uri="{FF2B5EF4-FFF2-40B4-BE49-F238E27FC236}">
                <a16:creationId xmlns:a16="http://schemas.microsoft.com/office/drawing/2014/main" id="{AA230F5C-090E-4D7C-8DC6-D5451578EFBC}"/>
              </a:ext>
            </a:extLst>
          </p:cNvPr>
          <p:cNvSpPr/>
          <p:nvPr/>
        </p:nvSpPr>
        <p:spPr>
          <a:xfrm>
            <a:off x="5977719" y="1106228"/>
            <a:ext cx="5950423"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Lexical Diversity</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def</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lexical_diversity</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text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return</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text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set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text</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10000</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"Lexical Diversity"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lexical_diversity</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Named Entities</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nlpspacy</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sp</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load</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en_core_web_sm</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"Numbers of Geo Location Mentioned"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nlpspacy</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ents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tok.label</a:t>
            </a:r>
            <a:r>
              <a:rPr lang="en-US" sz="800" b="0" dirty="0">
                <a:solidFill>
                  <a:srgbClr val="C9D1D9"/>
                </a:solidFill>
                <a:effectLst/>
                <a:latin typeface="Consolas" panose="020B0609020204030204" pitchFamily="49" charset="0"/>
              </a:rPr>
              <a:t>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"GPE"</a:t>
            </a:r>
            <a:r>
              <a:rPr lang="en-US" sz="800" b="0" dirty="0">
                <a:solidFill>
                  <a:srgbClr val="C9D1D9"/>
                </a:solidFill>
                <a:effectLst/>
                <a:latin typeface="Consolas" panose="020B0609020204030204" pitchFamily="49" charset="0"/>
              </a:rPr>
              <a:t> ]))</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"Numbers of Monetary Keywords Mentioned"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nlpspacy</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ents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tok.label</a:t>
            </a:r>
            <a:r>
              <a:rPr lang="en-US" sz="800" b="0" dirty="0">
                <a:solidFill>
                  <a:srgbClr val="C9D1D9"/>
                </a:solidFill>
                <a:effectLst/>
                <a:latin typeface="Consolas" panose="020B0609020204030204" pitchFamily="49" charset="0"/>
              </a:rPr>
              <a:t>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"MONEY"</a:t>
            </a:r>
            <a:r>
              <a:rPr lang="en-US" sz="800" b="0" dirty="0">
                <a:solidFill>
                  <a:srgbClr val="C9D1D9"/>
                </a:solidFill>
                <a:effectLst/>
                <a:latin typeface="Consolas" panose="020B0609020204030204" pitchFamily="49" charset="0"/>
              </a:rPr>
              <a:t> ]))</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"Numbers of Peoples' Name Mentioned"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nlpspacy</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ents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tok.label</a:t>
            </a:r>
            <a:r>
              <a:rPr lang="en-US" sz="800" b="0" dirty="0">
                <a:solidFill>
                  <a:srgbClr val="C9D1D9"/>
                </a:solidFill>
                <a:effectLst/>
                <a:latin typeface="Consolas" panose="020B0609020204030204" pitchFamily="49" charset="0"/>
              </a:rPr>
              <a:t>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"PERSON"</a:t>
            </a:r>
            <a:r>
              <a:rPr lang="en-US" sz="800" b="0" dirty="0">
                <a:solidFill>
                  <a:srgbClr val="C9D1D9"/>
                </a:solidFill>
                <a:effectLst/>
                <a:latin typeface="Consolas" panose="020B0609020204030204" pitchFamily="49" charset="0"/>
              </a:rPr>
              <a:t> ]))</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Sentiment Analysis</a:t>
            </a:r>
            <a:endParaRPr lang="en-US" sz="800" b="0" dirty="0">
              <a:solidFill>
                <a:srgbClr val="C9D1D9"/>
              </a:solidFill>
              <a:effectLst/>
              <a:latin typeface="Consolas" panose="020B0609020204030204" pitchFamily="49" charset="0"/>
            </a:endParaRPr>
          </a:p>
          <a:p>
            <a:r>
              <a:rPr lang="en-US" sz="800" b="0" dirty="0">
                <a:solidFill>
                  <a:srgbClr val="8B949E"/>
                </a:solidFill>
                <a:effectLst/>
                <a:latin typeface="Consolas" panose="020B0609020204030204" pitchFamily="49" charset="0"/>
              </a:rPr>
              <a:t>### Sentiment Intensity Analyzer</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sid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SentimentIntensityAnalyzer</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"Sentiments"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Speech_No_Stopwords</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sid.</a:t>
            </a:r>
            <a:r>
              <a:rPr lang="en-US" sz="800" b="0" dirty="0" err="1">
                <a:solidFill>
                  <a:srgbClr val="D2A8FF"/>
                </a:solidFill>
                <a:effectLst/>
                <a:latin typeface="Consolas" panose="020B0609020204030204" pitchFamily="49" charset="0"/>
              </a:rPr>
              <a:t>polarity_scores</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"Positive Sentiment"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"Sentiments"</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"pos"</a:t>
            </a:r>
            <a:r>
              <a:rPr lang="en-US" sz="800" b="0" dirty="0">
                <a:solidFill>
                  <a:srgbClr val="C9D1D9"/>
                </a:solidFill>
                <a:effectLst/>
                <a:latin typeface="Consolas" panose="020B0609020204030204" pitchFamily="49" charset="0"/>
              </a:rPr>
              <a:t>]) </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"Neutral Sentiment"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"Sentiments"</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"neu"</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"Negative Sentiment"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"Sentiments"</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apply</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lambda</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x</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"neg"</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columns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"Sentiments"</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inplace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True</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head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5</a:t>
            </a:r>
            <a:r>
              <a:rPr lang="en-US" sz="800" b="0" dirty="0">
                <a:solidFill>
                  <a:srgbClr val="C9D1D9"/>
                </a:solidFill>
                <a:effectLst/>
                <a:latin typeface="Consolas" panose="020B0609020204030204" pitchFamily="49" charset="0"/>
              </a:rPr>
              <a:t>)</a:t>
            </a:r>
          </a:p>
          <a:p>
            <a:endParaRPr lang="en-US" sz="800" dirty="0">
              <a:solidFill>
                <a:srgbClr val="C9D1D9"/>
              </a:solidFill>
              <a:latin typeface="Consolas" panose="020B0609020204030204" pitchFamily="49" charset="0"/>
            </a:endParaRPr>
          </a:p>
          <a:p>
            <a:r>
              <a:rPr lang="en-US" sz="800" b="0" dirty="0">
                <a:solidFill>
                  <a:srgbClr val="8B949E"/>
                </a:solidFill>
                <a:effectLst/>
                <a:latin typeface="Consolas" panose="020B0609020204030204" pitchFamily="49" charset="0"/>
              </a:rPr>
              <a:t>### Sentiment Distribution</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pink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mpatches</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Patch</a:t>
            </a:r>
            <a:r>
              <a:rPr lang="en-US" sz="800" b="0" dirty="0">
                <a:solidFill>
                  <a:srgbClr val="C9D1D9"/>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tab:pink</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label</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'Positive Sentiment'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green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mpatches</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Patch</a:t>
            </a:r>
            <a:r>
              <a:rPr lang="en-US" sz="800" b="0" dirty="0">
                <a:solidFill>
                  <a:srgbClr val="C9D1D9"/>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tab:green</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label</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'Neutral Sentiment'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cyan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mpatches</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Patch</a:t>
            </a:r>
            <a:r>
              <a:rPr lang="en-US" sz="800" b="0" dirty="0">
                <a:solidFill>
                  <a:srgbClr val="C9D1D9"/>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tab:cyan</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 label</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'Negative Sentiment'</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figure</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figsize</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ax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sns</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kdeplot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'Positive Sentiment'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lw</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 label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"Positive Sentiment"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tab:pink</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ax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sns</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kdeplot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'Neutral Sentiment'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lw</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 label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"Neutral Sentiment"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tab:green</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ax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sns</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kdeplot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'Negative Sentiment'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lw</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 label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"Negative Sentiment"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color</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tab:cyan</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ax.set_xlabel</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'Value'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ax.set_ylabel</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'Density'</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ax.set_title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'Trumps Speech Sentiments Distribution'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,fontweight</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'bold'</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legend</a:t>
            </a:r>
            <a:r>
              <a:rPr lang="en-US" sz="800" b="0" dirty="0">
                <a:solidFill>
                  <a:srgbClr val="C9D1D9"/>
                </a:solidFill>
                <a:effectLst/>
                <a:latin typeface="Consolas" panose="020B0609020204030204" pitchFamily="49" charset="0"/>
              </a:rPr>
              <a:t>(handles</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[pink, green, cyan])</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show</a:t>
            </a:r>
            <a:r>
              <a:rPr lang="en-US" sz="800" b="0" dirty="0">
                <a:solidFill>
                  <a:srgbClr val="C9D1D9"/>
                </a:solidFill>
                <a:effectLst/>
                <a:latin typeface="Consolas" panose="020B0609020204030204" pitchFamily="49" charset="0"/>
              </a:rPr>
              <a:t>()</a:t>
            </a:r>
          </a:p>
        </p:txBody>
      </p:sp>
    </p:spTree>
    <p:extLst>
      <p:ext uri="{BB962C8B-B14F-4D97-AF65-F5344CB8AC3E}">
        <p14:creationId xmlns:p14="http://schemas.microsoft.com/office/powerpoint/2010/main" val="1994238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214C63F-A92B-4DF8-99DD-8BEB0D9E92DF}"/>
              </a:ext>
            </a:extLst>
          </p:cNvPr>
          <p:cNvSpPr/>
          <p:nvPr/>
        </p:nvSpPr>
        <p:spPr>
          <a:xfrm>
            <a:off x="-17514" y="20832"/>
            <a:ext cx="3746329" cy="6862762"/>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l="-13028" r="-1623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6A51DD-90B2-49BE-9FA6-F5E34FB4D1EC}"/>
              </a:ext>
            </a:extLst>
          </p:cNvPr>
          <p:cNvSpPr/>
          <p:nvPr/>
        </p:nvSpPr>
        <p:spPr>
          <a:xfrm>
            <a:off x="263857" y="1106228"/>
            <a:ext cx="5604679"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Topic Modelling (Non-Negative Matrix Factorization)</a:t>
            </a:r>
            <a:endParaRPr lang="en-US" sz="800" b="0" dirty="0">
              <a:solidFill>
                <a:srgbClr val="C9D1D9"/>
              </a:solidFill>
              <a:effectLst/>
              <a:latin typeface="Consolas" panose="020B0609020204030204" pitchFamily="49" charset="0"/>
            </a:endParaRPr>
          </a:p>
          <a:p>
            <a:r>
              <a:rPr lang="en-US" sz="800" b="0" dirty="0">
                <a:solidFill>
                  <a:srgbClr val="8B949E"/>
                </a:solidFill>
                <a:effectLst/>
                <a:latin typeface="Consolas" panose="020B0609020204030204" pitchFamily="49" charset="0"/>
              </a:rPr>
              <a:t>### Terms Vectorizing</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CountVectorizer</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stop_words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err="1">
                <a:solidFill>
                  <a:srgbClr val="A5D6FF"/>
                </a:solidFill>
                <a:effectLst/>
                <a:latin typeface="Consolas" panose="020B0609020204030204" pitchFamily="49" charset="0"/>
              </a:rPr>
              <a:t>english</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doc_term</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err="1">
                <a:solidFill>
                  <a:srgbClr val="D2A8FF"/>
                </a:solidFill>
                <a:effectLst/>
                <a:latin typeface="Consolas" panose="020B0609020204030204" pitchFamily="49" charset="0"/>
              </a:rPr>
              <a:t>fit_transform</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countvec</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a:solidFill>
                  <a:srgbClr val="D2A8FF"/>
                </a:solidFill>
                <a:effectLst/>
                <a:latin typeface="Consolas" panose="020B0609020204030204" pitchFamily="49" charset="0"/>
              </a:rPr>
              <a:t>fit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'Speech'</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trump_ft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DataFrame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doc_term.</a:t>
            </a:r>
            <a:r>
              <a:rPr lang="en-US" sz="800" b="0" dirty="0" err="1">
                <a:solidFill>
                  <a:srgbClr val="D2A8FF"/>
                </a:solidFill>
                <a:effectLst/>
                <a:latin typeface="Consolas" panose="020B0609020204030204" pitchFamily="49" charset="0"/>
              </a:rPr>
              <a:t>toarray</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round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index</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columns</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err="1">
                <a:solidFill>
                  <a:srgbClr val="D2A8FF"/>
                </a:solidFill>
                <a:effectLst/>
                <a:latin typeface="Consolas" panose="020B0609020204030204" pitchFamily="49" charset="0"/>
              </a:rPr>
              <a:t>get_feature_names</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head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10</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trump_ft</a:t>
            </a:r>
            <a:r>
              <a:rPr lang="en-US" sz="800" b="0" dirty="0">
                <a:solidFill>
                  <a:srgbClr val="C9D1D9"/>
                </a:solidFill>
                <a:effectLst/>
                <a:latin typeface="Consolas" panose="020B0609020204030204" pitchFamily="49" charset="0"/>
              </a:rPr>
              <a:t> </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Fitting NMF Model with Terms Vector</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nmf_model</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NMF</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n_components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random_state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123</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model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nmf_model.</a:t>
            </a:r>
            <a:r>
              <a:rPr lang="en-US" sz="800" b="0" dirty="0" err="1">
                <a:solidFill>
                  <a:srgbClr val="D2A8FF"/>
                </a:solidFill>
                <a:effectLst/>
                <a:latin typeface="Consolas" panose="020B0609020204030204" pitchFamily="49" charset="0"/>
              </a:rPr>
              <a:t>fit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doc_term</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trump_topic</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model.</a:t>
            </a:r>
            <a:r>
              <a:rPr lang="en-US" sz="800" b="0" dirty="0" err="1">
                <a:solidFill>
                  <a:srgbClr val="D2A8FF"/>
                </a:solidFill>
                <a:effectLst/>
                <a:latin typeface="Consolas" panose="020B0609020204030204" pitchFamily="49" charset="0"/>
              </a:rPr>
              <a:t>transform</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doc_term</a:t>
            </a:r>
            <a:r>
              <a:rPr lang="en-US" sz="800" b="0" dirty="0">
                <a:solidFill>
                  <a:srgbClr val="C9D1D9"/>
                </a:solidFill>
                <a:effectLst/>
                <a:latin typeface="Consolas" panose="020B0609020204030204" pitchFamily="49" charset="0"/>
              </a:rPr>
              <a:t>)</a:t>
            </a:r>
            <a:br>
              <a:rPr lang="en-US" sz="800" b="0" dirty="0">
                <a:solidFill>
                  <a:srgbClr val="C9D1D9"/>
                </a:solidFill>
                <a:effectLst/>
                <a:latin typeface="Consolas" panose="020B0609020204030204" pitchFamily="49" charset="0"/>
              </a:rPr>
            </a:br>
            <a:r>
              <a:rPr lang="en-US" sz="800" b="0" dirty="0" err="1">
                <a:solidFill>
                  <a:srgbClr val="C9D1D9"/>
                </a:solidFill>
                <a:effectLst/>
                <a:latin typeface="Consolas" panose="020B0609020204030204" pitchFamily="49" charset="0"/>
              </a:rPr>
              <a:t>topic_word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DataFrame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nmf_model.components_.round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index</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"topic_1"</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"topic_2"</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"topic_3"</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columns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err="1">
                <a:solidFill>
                  <a:srgbClr val="D2A8FF"/>
                </a:solidFill>
                <a:effectLst/>
                <a:latin typeface="Consolas" panose="020B0609020204030204" pitchFamily="49" charset="0"/>
              </a:rPr>
              <a:t>get_feature_names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topic_word</a:t>
            </a:r>
            <a:endParaRPr lang="en-US" sz="800" b="0" dirty="0">
              <a:solidFill>
                <a:srgbClr val="C9D1D9"/>
              </a:solidFill>
              <a:effectLst/>
              <a:latin typeface="Consolas" panose="020B0609020204030204" pitchFamily="49" charset="0"/>
            </a:endParaRP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Generating Main Topics</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def</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display_topics</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model</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feature_names</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no_top_words</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topic_names</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None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ix, topic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enumerate</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model</a:t>
            </a:r>
            <a:r>
              <a:rPr lang="en-US" sz="800" b="0" dirty="0" err="1">
                <a:solidFill>
                  <a:srgbClr val="C9D1D9"/>
                </a:solidFill>
                <a:effectLst/>
                <a:latin typeface="Consolas" panose="020B0609020204030204" pitchFamily="49" charset="0"/>
              </a:rPr>
              <a:t>.components</a:t>
            </a:r>
            <a:r>
              <a:rPr lang="en-US" sz="800" b="0" dirty="0">
                <a:solidFill>
                  <a:srgbClr val="C9D1D9"/>
                </a:solidFill>
                <a:effectLst/>
                <a:latin typeface="Consolas" panose="020B0609020204030204" pitchFamily="49" charset="0"/>
              </a:rPr>
              <a:t>_):</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not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topic_names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or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not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topic_names</a:t>
            </a:r>
            <a:r>
              <a:rPr lang="en-US" sz="800" b="0" dirty="0">
                <a:solidFill>
                  <a:srgbClr val="C9D1D9"/>
                </a:solidFill>
                <a:effectLst/>
                <a:latin typeface="Consolas" panose="020B0609020204030204" pitchFamily="49" charset="0"/>
              </a:rPr>
              <a:t>[ix]:</a:t>
            </a:r>
          </a:p>
          <a:p>
            <a:r>
              <a:rPr lang="en-US" sz="800" b="0" dirty="0">
                <a:solidFill>
                  <a:srgbClr val="C9D1D9"/>
                </a:solidFill>
                <a:effectLst/>
                <a:latin typeface="Consolas" panose="020B0609020204030204" pitchFamily="49" charset="0"/>
              </a:rPr>
              <a:t>            </a:t>
            </a:r>
            <a:r>
              <a:rPr lang="en-US" sz="800" b="0" dirty="0">
                <a:solidFill>
                  <a:srgbClr val="D2A8FF"/>
                </a:solidFill>
                <a:effectLst/>
                <a:latin typeface="Consolas" panose="020B0609020204030204" pitchFamily="49" charset="0"/>
              </a:rPr>
              <a:t>print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79C0FF"/>
                </a:solidFill>
                <a:effectLst/>
                <a:latin typeface="Consolas" panose="020B0609020204030204" pitchFamily="49" charset="0"/>
              </a:rPr>
              <a:t>\</a:t>
            </a:r>
            <a:r>
              <a:rPr lang="en-US" sz="800" b="0" dirty="0" err="1">
                <a:solidFill>
                  <a:srgbClr val="79C0FF"/>
                </a:solidFill>
                <a:effectLst/>
                <a:latin typeface="Consolas" panose="020B0609020204030204" pitchFamily="49" charset="0"/>
              </a:rPr>
              <a:t>n</a:t>
            </a:r>
            <a:r>
              <a:rPr lang="en-US" sz="800" b="0" dirty="0" err="1">
                <a:solidFill>
                  <a:srgbClr val="A5D6FF"/>
                </a:solidFill>
                <a:effectLst/>
                <a:latin typeface="Consolas" panose="020B0609020204030204" pitchFamily="49" charset="0"/>
              </a:rPr>
              <a:t>Topic</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 ix)</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else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D2A8FF"/>
                </a:solidFill>
                <a:effectLst/>
                <a:latin typeface="Consolas" panose="020B0609020204030204" pitchFamily="49" charset="0"/>
              </a:rPr>
              <a:t>print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79C0FF"/>
                </a:solidFill>
                <a:effectLst/>
                <a:latin typeface="Consolas" panose="020B0609020204030204" pitchFamily="49" charset="0"/>
              </a:rPr>
              <a:t>\</a:t>
            </a:r>
            <a:r>
              <a:rPr lang="en-US" sz="800" b="0" dirty="0" err="1">
                <a:solidFill>
                  <a:srgbClr val="79C0FF"/>
                </a:solidFill>
                <a:effectLst/>
                <a:latin typeface="Consolas" panose="020B0609020204030204" pitchFamily="49" charset="0"/>
              </a:rPr>
              <a:t>n</a:t>
            </a:r>
            <a:r>
              <a:rPr lang="en-US" sz="800" b="0" dirty="0" err="1">
                <a:solidFill>
                  <a:srgbClr val="A5D6FF"/>
                </a:solidFill>
                <a:effectLst/>
                <a:latin typeface="Consolas" panose="020B0609020204030204" pitchFamily="49" charset="0"/>
              </a:rPr>
              <a:t>Topic</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topic_names</a:t>
            </a:r>
            <a:r>
              <a:rPr lang="en-US" sz="800" b="0" dirty="0">
                <a:solidFill>
                  <a:srgbClr val="C9D1D9"/>
                </a:solidFill>
                <a:effectLst/>
                <a:latin typeface="Consolas" panose="020B0609020204030204" pitchFamily="49" charset="0"/>
              </a:rPr>
              <a:t>[ix],</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D2A8FF"/>
                </a:solidFill>
                <a:effectLst/>
                <a:latin typeface="Consolas" panose="020B0609020204030204" pitchFamily="49" charset="0"/>
              </a:rPr>
              <a:t>print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feature_names</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topic.argsort</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no_top_words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p>
          <a:p>
            <a:r>
              <a:rPr lang="en-US" sz="800" b="0" dirty="0" err="1">
                <a:solidFill>
                  <a:srgbClr val="D2A8FF"/>
                </a:solidFill>
                <a:effectLst/>
                <a:latin typeface="Consolas" panose="020B0609020204030204" pitchFamily="49" charset="0"/>
              </a:rPr>
              <a:t>display_topics</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nmf_model</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err="1">
                <a:solidFill>
                  <a:srgbClr val="D2A8FF"/>
                </a:solidFill>
                <a:effectLst/>
                <a:latin typeface="Consolas" panose="020B0609020204030204" pitchFamily="49" charset="0"/>
              </a:rPr>
              <a:t>get_feature_names</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30</a:t>
            </a:r>
            <a:r>
              <a:rPr lang="en-US" sz="800" b="0" dirty="0">
                <a:solidFill>
                  <a:srgbClr val="C9D1D9"/>
                </a:solidFill>
                <a:effectLst/>
                <a:latin typeface="Consolas" panose="020B0609020204030204" pitchFamily="49" charset="0"/>
              </a:rPr>
              <a:t>)</a:t>
            </a:r>
            <a:br>
              <a:rPr lang="en-US" sz="800" b="0" dirty="0">
                <a:solidFill>
                  <a:srgbClr val="C9D1D9"/>
                </a:solidFill>
                <a:effectLst/>
                <a:latin typeface="Consolas" panose="020B0609020204030204" pitchFamily="49" charset="0"/>
              </a:rPr>
            </a:br>
            <a:r>
              <a:rPr lang="en-US" sz="800" b="0" dirty="0">
                <a:solidFill>
                  <a:srgbClr val="C9D1D9"/>
                </a:solidFill>
                <a:effectLst/>
                <a:latin typeface="Consolas" panose="020B0609020204030204" pitchFamily="49" charset="0"/>
              </a:rPr>
              <a:t>topic_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feature_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cvec</a:t>
            </a:r>
            <a:r>
              <a:rPr lang="en-US" sz="800" b="0" dirty="0">
                <a:solidFill>
                  <a:srgbClr val="C9D1D9"/>
                </a:solidFill>
                <a:effectLst/>
                <a:latin typeface="Consolas" panose="020B0609020204030204" pitchFamily="49" charset="0"/>
              </a:rPr>
              <a:t>_.</a:t>
            </a:r>
            <a:r>
              <a:rPr lang="en-US" sz="800" b="0" dirty="0" err="1">
                <a:solidFill>
                  <a:srgbClr val="D2A8FF"/>
                </a:solidFill>
                <a:effectLst/>
                <a:latin typeface="Consolas" panose="020B0609020204030204" pitchFamily="49" charset="0"/>
              </a:rPr>
              <a:t>get_feature_names</a:t>
            </a:r>
            <a:r>
              <a:rPr lang="en-US" sz="800" b="0" dirty="0">
                <a:solidFill>
                  <a:srgbClr val="C9D1D9"/>
                </a:solidFill>
                <a:effectLst/>
                <a:latin typeface="Consolas" panose="020B0609020204030204" pitchFamily="49" charset="0"/>
              </a:rPr>
              <a:t>()</a:t>
            </a: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ix, topic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enumerate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nmf_model.components</a:t>
            </a:r>
            <a:r>
              <a:rPr lang="en-US" sz="800" b="0" dirty="0">
                <a:solidFill>
                  <a:srgbClr val="C9D1D9"/>
                </a:solidFill>
                <a:effectLst/>
                <a:latin typeface="Consolas" panose="020B0609020204030204" pitchFamily="49" charset="0"/>
              </a:rPr>
              <a:t>_):</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topic_.</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([feature_[</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topic.argsort</a:t>
            </a:r>
            <a:r>
              <a:rPr lang="en-US" sz="800" b="0" dirty="0">
                <a:solidFill>
                  <a:srgbClr val="C9D1D9"/>
                </a:solidFill>
                <a:effectLst/>
                <a:latin typeface="Consolas" panose="020B0609020204030204" pitchFamily="49" charset="0"/>
              </a:rPr>
              <a:t>()]))</a:t>
            </a:r>
          </a:p>
          <a:p>
            <a:endParaRPr lang="en-US" sz="800" dirty="0">
              <a:solidFill>
                <a:srgbClr val="C9D1D9"/>
              </a:solidFill>
              <a:latin typeface="Consolas" panose="020B0609020204030204" pitchFamily="49" charset="0"/>
            </a:endParaRPr>
          </a:p>
          <a:p>
            <a:r>
              <a:rPr lang="en-US" sz="800" b="0" dirty="0">
                <a:solidFill>
                  <a:srgbClr val="8B949E"/>
                </a:solidFill>
                <a:effectLst/>
                <a:latin typeface="Consolas" panose="020B0609020204030204" pitchFamily="49" charset="0"/>
              </a:rPr>
              <a:t>### Creating Topic Database</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topic_df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DataFrame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trump_topic.round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index</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i</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columns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"topic_1"</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"topic_2"</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"topic_3"</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topic_df.</a:t>
            </a:r>
            <a:r>
              <a:rPr lang="en-US" sz="800" b="0" dirty="0" err="1">
                <a:solidFill>
                  <a:srgbClr val="D2A8FF"/>
                </a:solidFill>
                <a:effectLst/>
                <a:latin typeface="Consolas" panose="020B0609020204030204" pitchFamily="49" charset="0"/>
              </a:rPr>
              <a:t>head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5</a:t>
            </a:r>
            <a:r>
              <a:rPr lang="en-US" sz="800" b="0" dirty="0">
                <a:solidFill>
                  <a:srgbClr val="C9D1D9"/>
                </a:solidFill>
                <a:effectLst/>
                <a:latin typeface="Consolas" panose="020B0609020204030204" pitchFamily="49" charset="0"/>
              </a:rPr>
              <a:t>)</a:t>
            </a:r>
            <a:br>
              <a:rPr lang="en-US" sz="800" b="0" dirty="0">
                <a:solidFill>
                  <a:srgbClr val="C9D1D9"/>
                </a:solidFill>
                <a:effectLst/>
                <a:latin typeface="Consolas" panose="020B0609020204030204" pitchFamily="49" charset="0"/>
              </a:rPr>
            </a:br>
            <a:r>
              <a:rPr lang="en-US" sz="800" b="0" dirty="0" err="1">
                <a:solidFill>
                  <a:srgbClr val="C9D1D9"/>
                </a:solidFill>
                <a:effectLst/>
                <a:latin typeface="Consolas" panose="020B0609020204030204" pitchFamily="49" charset="0"/>
              </a:rPr>
              <a:t>topic_df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topic_df.</a:t>
            </a:r>
            <a:r>
              <a:rPr lang="en-US" sz="800" b="0" dirty="0" err="1">
                <a:solidFill>
                  <a:srgbClr val="D2A8FF"/>
                </a:solidFill>
                <a:effectLst/>
                <a:latin typeface="Consolas" panose="020B0609020204030204" pitchFamily="49" charset="0"/>
              </a:rPr>
              <a:t>reset_index</a:t>
            </a:r>
            <a:r>
              <a:rPr lang="en-US" sz="800" b="0" dirty="0">
                <a:solidFill>
                  <a:srgbClr val="C9D1D9"/>
                </a:solidFill>
                <a:effectLst/>
                <a:latin typeface="Consolas" panose="020B0609020204030204" pitchFamily="49" charset="0"/>
              </a:rPr>
              <a:t>()</a:t>
            </a:r>
          </a:p>
        </p:txBody>
      </p:sp>
      <p:sp>
        <p:nvSpPr>
          <p:cNvPr id="2" name="Title 1">
            <a:extLst>
              <a:ext uri="{FF2B5EF4-FFF2-40B4-BE49-F238E27FC236}">
                <a16:creationId xmlns:a16="http://schemas.microsoft.com/office/drawing/2014/main" id="{3FF2C695-A7A3-4C79-9544-9AD20EB777E5}"/>
              </a:ext>
            </a:extLst>
          </p:cNvPr>
          <p:cNvSpPr>
            <a:spLocks noGrp="1"/>
          </p:cNvSpPr>
          <p:nvPr>
            <p:ph type="title"/>
          </p:nvPr>
        </p:nvSpPr>
        <p:spPr>
          <a:xfrm>
            <a:off x="162699" y="579160"/>
            <a:ext cx="2961916" cy="511587"/>
          </a:xfrm>
        </p:spPr>
        <p:txBody>
          <a:bodyPr>
            <a:normAutofit/>
          </a:bodyPr>
          <a:lstStyle/>
          <a:p>
            <a:r>
              <a:rPr lang="en-US" sz="2800" dirty="0"/>
              <a:t>Python Scripts</a:t>
            </a:r>
          </a:p>
        </p:txBody>
      </p:sp>
      <p:sp>
        <p:nvSpPr>
          <p:cNvPr id="4" name="Title 1">
            <a:extLst>
              <a:ext uri="{FF2B5EF4-FFF2-40B4-BE49-F238E27FC236}">
                <a16:creationId xmlns:a16="http://schemas.microsoft.com/office/drawing/2014/main" id="{76BC06FD-C9E2-486A-B2F8-2E5A8C47B84B}"/>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Outro |</a:t>
            </a:r>
          </a:p>
        </p:txBody>
      </p:sp>
      <p:sp>
        <p:nvSpPr>
          <p:cNvPr id="5" name="Content Placeholder 2">
            <a:extLst>
              <a:ext uri="{FF2B5EF4-FFF2-40B4-BE49-F238E27FC236}">
                <a16:creationId xmlns:a16="http://schemas.microsoft.com/office/drawing/2014/main" id="{8F5767C1-34A2-4761-913F-6DFD31709933}"/>
              </a:ext>
            </a:extLst>
          </p:cNvPr>
          <p:cNvSpPr txBox="1">
            <a:spLocks/>
          </p:cNvSpPr>
          <p:nvPr/>
        </p:nvSpPr>
        <p:spPr>
          <a:xfrm>
            <a:off x="1298861"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Python Scripts</a:t>
            </a:r>
          </a:p>
        </p:txBody>
      </p:sp>
      <p:sp>
        <p:nvSpPr>
          <p:cNvPr id="25" name="Rectangle 24">
            <a:extLst>
              <a:ext uri="{FF2B5EF4-FFF2-40B4-BE49-F238E27FC236}">
                <a16:creationId xmlns:a16="http://schemas.microsoft.com/office/drawing/2014/main" id="{AA230F5C-090E-4D7C-8DC6-D5451578EFBC}"/>
              </a:ext>
            </a:extLst>
          </p:cNvPr>
          <p:cNvSpPr/>
          <p:nvPr/>
        </p:nvSpPr>
        <p:spPr>
          <a:xfrm>
            <a:off x="5977719" y="1106228"/>
            <a:ext cx="5950423"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Merging Topic With Main </a:t>
            </a:r>
            <a:r>
              <a:rPr lang="en-US" sz="800" b="0" dirty="0" err="1">
                <a:solidFill>
                  <a:srgbClr val="8B949E"/>
                </a:solidFill>
                <a:effectLst/>
                <a:latin typeface="Consolas" panose="020B0609020204030204" pitchFamily="49" charset="0"/>
              </a:rPr>
              <a:t>Dataframe</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pd</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merge</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left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right</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topic_df</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left_on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right_on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"index"</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drop</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"index"</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1</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head</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4</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Data Visualization</a:t>
            </a:r>
            <a:r>
              <a:rPr lang="en-US" sz="800" dirty="0">
                <a:solidFill>
                  <a:srgbClr val="C9D1D9"/>
                </a:solidFill>
                <a:latin typeface="Consolas" panose="020B0609020204030204" pitchFamily="49" charset="0"/>
              </a:rPr>
              <a:t> | </a:t>
            </a:r>
            <a:r>
              <a:rPr lang="en-US" sz="800" b="0" dirty="0">
                <a:solidFill>
                  <a:srgbClr val="8B949E"/>
                </a:solidFill>
                <a:effectLst/>
                <a:latin typeface="Consolas" panose="020B0609020204030204" pitchFamily="49" charset="0"/>
              </a:rPr>
              <a:t>Word Cloud | Most Frequent Words Spoken (All Rallies Combined)</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topwords_plus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set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STOPWORDS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stopwords_plus.update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"say"</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"go"</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"know"</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"don"</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most_words_global</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tmpwords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tmpwords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trump_df.Speech</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err="1">
                <a:solidFill>
                  <a:srgbClr val="C9D1D9"/>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max_words</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40</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stopwords</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stopwords_plus</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background_color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"white"</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generate</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most_words_global</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imshow</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interpolation</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'bilinear'</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'off'</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tight_layout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pad</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title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'Most Spoken Words'</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23</a:t>
            </a:r>
            <a:r>
              <a:rPr lang="en-US" sz="800" b="0" dirty="0">
                <a:solidFill>
                  <a:srgbClr val="C9D1D9"/>
                </a:solidFill>
                <a:effectLst/>
                <a:latin typeface="Consolas" panose="020B0609020204030204" pitchFamily="49" charset="0"/>
              </a:rPr>
              <a:t>,fontweight</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'bold'</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show</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Most Frequent Words Spoken (Per Rallies)</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fig,axes</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subplots</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8</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4</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fig.set_figwidth</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25</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fig.set_figheight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25</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r,c</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endParaRPr lang="en-US" sz="800" b="0" dirty="0">
              <a:solidFill>
                <a:srgbClr val="C9D1D9"/>
              </a:solidFill>
              <a:effectLst/>
              <a:latin typeface="Consolas" panose="020B0609020204030204" pitchFamily="49" charset="0"/>
            </a:endParaRP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cit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trump_df.City</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text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trump_df.</a:t>
            </a:r>
            <a:r>
              <a:rPr lang="en-US" sz="800" b="0" dirty="0" err="1">
                <a:solidFill>
                  <a:srgbClr val="D2A8FF"/>
                </a:solidFill>
                <a:effectLst/>
                <a:latin typeface="Consolas" panose="020B0609020204030204" pitchFamily="49" charset="0"/>
              </a:rPr>
              <a:t>query</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'City == "</a:t>
            </a:r>
            <a:r>
              <a:rPr lang="en-US" sz="800" b="0" dirty="0">
                <a:solidFill>
                  <a:srgbClr val="79C0FF"/>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format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cit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text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text.Speech.values</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axes[r][c].</a:t>
            </a:r>
            <a:r>
              <a:rPr lang="en-US" sz="800" b="0" dirty="0" err="1">
                <a:solidFill>
                  <a:srgbClr val="C9D1D9"/>
                </a:solidFill>
                <a:effectLst/>
                <a:latin typeface="Consolas" panose="020B0609020204030204" pitchFamily="49" charset="0"/>
              </a:rPr>
              <a:t>imshow</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max_words</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25</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stopwords</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stopwords_plus</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background_color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"white"</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generate</a:t>
            </a:r>
            <a:r>
              <a:rPr lang="en-US" sz="800" b="0" dirty="0">
                <a:solidFill>
                  <a:srgbClr val="C9D1D9"/>
                </a:solidFill>
                <a:effectLst/>
                <a:latin typeface="Consolas" panose="020B0609020204030204" pitchFamily="49" charset="0"/>
              </a:rPr>
              <a:t>(text))</a:t>
            </a:r>
          </a:p>
          <a:p>
            <a:r>
              <a:rPr lang="en-US" sz="800" b="0" dirty="0">
                <a:solidFill>
                  <a:srgbClr val="C9D1D9"/>
                </a:solidFill>
                <a:effectLst/>
                <a:latin typeface="Consolas" panose="020B0609020204030204" pitchFamily="49" charset="0"/>
              </a:rPr>
              <a:t>    axes[r][c].axis(</a:t>
            </a:r>
            <a:r>
              <a:rPr lang="en-US" sz="800" b="0" dirty="0">
                <a:solidFill>
                  <a:srgbClr val="A5D6FF"/>
                </a:solidFill>
                <a:effectLst/>
                <a:latin typeface="Consolas" panose="020B0609020204030204" pitchFamily="49" charset="0"/>
              </a:rPr>
              <a:t>'off'</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axes[r][c].</a:t>
            </a:r>
            <a:r>
              <a:rPr lang="en-US" sz="800" b="0" dirty="0" err="1">
                <a:solidFill>
                  <a:srgbClr val="C9D1D9"/>
                </a:solidFill>
                <a:effectLst/>
                <a:latin typeface="Consolas" panose="020B0609020204030204" pitchFamily="49" charset="0"/>
              </a:rPr>
              <a:t>set_title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'Most Frequent Words Spoken In </a:t>
            </a:r>
            <a:r>
              <a:rPr lang="en-US" sz="800" b="0" dirty="0">
                <a:solidFill>
                  <a:srgbClr val="79C0FF"/>
                </a:solidFill>
                <a:effectLst/>
                <a:latin typeface="Consolas" panose="020B0609020204030204" pitchFamily="49" charset="0"/>
              </a:rPr>
              <a:t>{}</a:t>
            </a:r>
            <a:r>
              <a:rPr lang="en-US" sz="800" b="0" dirty="0">
                <a:solidFill>
                  <a:srgbClr val="A5D6FF"/>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format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cit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13</a:t>
            </a:r>
            <a:r>
              <a:rPr lang="en-US" sz="800" b="0" dirty="0">
                <a:solidFill>
                  <a:srgbClr val="C9D1D9"/>
                </a:solidFill>
                <a:effectLst/>
                <a:latin typeface="Consolas" panose="020B0609020204030204" pitchFamily="49" charset="0"/>
              </a:rPr>
              <a:t>,fontweight</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'bold'</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c</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c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4</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c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0</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r</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1</a:t>
            </a:r>
            <a:endParaRPr lang="en-US" sz="800" b="0" dirty="0">
              <a:solidFill>
                <a:srgbClr val="C9D1D9"/>
              </a:solidFill>
              <a:effectLst/>
              <a:latin typeface="Consolas" panose="020B0609020204030204" pitchFamily="49" charset="0"/>
            </a:endParaRP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r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8</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break</a:t>
            </a:r>
            <a:endParaRPr lang="en-US" sz="800" b="0" dirty="0">
              <a:solidFill>
                <a:srgbClr val="C9D1D9"/>
              </a:solidFill>
              <a:effectLst/>
              <a:latin typeface="Consolas" panose="020B0609020204030204" pitchFamily="49" charset="0"/>
            </a:endParaRP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tight_layout</a:t>
            </a:r>
            <a:r>
              <a:rPr lang="en-US" sz="800" b="0" dirty="0">
                <a:solidFill>
                  <a:srgbClr val="C9D1D9"/>
                </a:solidFill>
                <a:effectLst/>
                <a:latin typeface="Consolas" panose="020B0609020204030204" pitchFamily="49" charset="0"/>
              </a:rPr>
              <a:t>()</a:t>
            </a:r>
          </a:p>
        </p:txBody>
      </p:sp>
    </p:spTree>
    <p:extLst>
      <p:ext uri="{BB962C8B-B14F-4D97-AF65-F5344CB8AC3E}">
        <p14:creationId xmlns:p14="http://schemas.microsoft.com/office/powerpoint/2010/main" val="345346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214C63F-A92B-4DF8-99DD-8BEB0D9E92DF}"/>
              </a:ext>
            </a:extLst>
          </p:cNvPr>
          <p:cNvSpPr/>
          <p:nvPr/>
        </p:nvSpPr>
        <p:spPr>
          <a:xfrm>
            <a:off x="-17514" y="20832"/>
            <a:ext cx="3746329" cy="6862762"/>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l="-13028" r="-1623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6A51DD-90B2-49BE-9FA6-F5E34FB4D1EC}"/>
              </a:ext>
            </a:extLst>
          </p:cNvPr>
          <p:cNvSpPr/>
          <p:nvPr/>
        </p:nvSpPr>
        <p:spPr>
          <a:xfrm>
            <a:off x="263857" y="1106228"/>
            <a:ext cx="8199330" cy="510327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0" dirty="0">
                <a:solidFill>
                  <a:srgbClr val="8B949E"/>
                </a:solidFill>
                <a:effectLst/>
                <a:latin typeface="Consolas" panose="020B0609020204030204" pitchFamily="49" charset="0"/>
              </a:rPr>
              <a:t>### Sentiments </a:t>
            </a:r>
            <a:r>
              <a:rPr lang="en-US" sz="800" b="0" dirty="0" err="1">
                <a:solidFill>
                  <a:srgbClr val="8B949E"/>
                </a:solidFill>
                <a:effectLst/>
                <a:latin typeface="Consolas" panose="020B0609020204030204" pitchFamily="49" charset="0"/>
              </a:rPr>
              <a:t>Wordcloud</a:t>
            </a:r>
            <a:endParaRPr lang="en-US" sz="800" b="0" dirty="0">
              <a:solidFill>
                <a:srgbClr val="C9D1D9"/>
              </a:solidFill>
              <a:effectLst/>
              <a:latin typeface="Consolas" panose="020B0609020204030204" pitchFamily="49" charset="0"/>
            </a:endParaRPr>
          </a:p>
          <a:p>
            <a:r>
              <a:rPr lang="en-US" sz="800" b="0" dirty="0">
                <a:solidFill>
                  <a:srgbClr val="8B949E"/>
                </a:solidFill>
                <a:effectLst/>
                <a:latin typeface="Consolas" panose="020B0609020204030204" pitchFamily="49" charset="0"/>
              </a:rPr>
              <a:t>#### Positive Sentiment Dictionary</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pos_word_list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text1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trump_df.Speech.values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text1.</a:t>
            </a:r>
            <a:r>
              <a:rPr lang="en-US" sz="800" b="0" dirty="0">
                <a:solidFill>
                  <a:srgbClr val="D2A8FF"/>
                </a:solidFill>
                <a:effectLst/>
                <a:latin typeface="Consolas" panose="020B0609020204030204" pitchFamily="49" charset="0"/>
              </a:rPr>
              <a:t>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not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stopwords_plus</a:t>
            </a:r>
            <a:r>
              <a:rPr lang="en-US" sz="800" b="0" dirty="0">
                <a:solidFill>
                  <a:srgbClr val="C9D1D9"/>
                </a:solidFill>
                <a:effectLst/>
                <a:latin typeface="Consolas" panose="020B0609020204030204" pitchFamily="49" charset="0"/>
              </a:rPr>
              <a:t>)]</a:t>
            </a: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word1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sid.</a:t>
            </a:r>
            <a:r>
              <a:rPr lang="en-US" sz="800" b="0" dirty="0" err="1">
                <a:solidFill>
                  <a:srgbClr val="D2A8FF"/>
                </a:solidFill>
                <a:effectLst/>
                <a:latin typeface="Consolas" panose="020B0609020204030204" pitchFamily="49" charset="0"/>
              </a:rPr>
              <a:t>polarity_scores</a:t>
            </a:r>
            <a:r>
              <a:rPr lang="en-US" sz="800" b="0" dirty="0">
                <a:solidFill>
                  <a:srgbClr val="C9D1D9"/>
                </a:solidFill>
                <a:effectLst/>
                <a:latin typeface="Consolas" panose="020B0609020204030204" pitchFamily="49" charset="0"/>
              </a:rPr>
              <a:t>(word1)[</a:t>
            </a:r>
            <a:r>
              <a:rPr lang="en-US" sz="800" b="0" dirty="0">
                <a:solidFill>
                  <a:srgbClr val="A5D6FF"/>
                </a:solidFill>
                <a:effectLst/>
                <a:latin typeface="Consolas" panose="020B0609020204030204" pitchFamily="49" charset="0"/>
              </a:rPr>
              <a:t>'compound'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&gt;=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0.1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pos_word_list.</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(word1)</a:t>
            </a:r>
          </a:p>
          <a:p>
            <a:r>
              <a:rPr lang="en-US" sz="800" b="0" dirty="0" err="1">
                <a:solidFill>
                  <a:srgbClr val="C9D1D9"/>
                </a:solidFill>
                <a:effectLst/>
                <a:latin typeface="Consolas" panose="020B0609020204030204" pitchFamily="49" charset="0"/>
              </a:rPr>
              <a:t>pos_word_list</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pos_word_dict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{word1:</a:t>
            </a:r>
            <a:r>
              <a:rPr lang="en-US" sz="800" b="0" dirty="0">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re</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findall</a:t>
            </a:r>
            <a:r>
              <a:rPr lang="en-US" sz="800" b="0" dirty="0">
                <a:solidFill>
                  <a:srgbClr val="C9D1D9"/>
                </a:solidFill>
                <a:effectLst/>
                <a:latin typeface="Consolas" panose="020B0609020204030204" pitchFamily="49" charset="0"/>
              </a:rPr>
              <a:t>(word1,text1))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word1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pos_word_list</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top_10_pos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nlargest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10</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pos_word_dict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key</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pos_word_dict.</a:t>
            </a:r>
            <a:r>
              <a:rPr lang="en-US" sz="800" b="0" dirty="0" err="1">
                <a:solidFill>
                  <a:srgbClr val="D2A8FF"/>
                </a:solidFill>
                <a:effectLst/>
                <a:latin typeface="Consolas" panose="020B0609020204030204" pitchFamily="49" charset="0"/>
              </a:rPr>
              <a:t>get</a:t>
            </a:r>
            <a:r>
              <a:rPr lang="en-US" sz="800" b="0" dirty="0">
                <a:solidFill>
                  <a:srgbClr val="C9D1D9"/>
                </a:solidFill>
                <a:effectLst/>
                <a:latin typeface="Consolas" panose="020B0609020204030204" pitchFamily="49" charset="0"/>
              </a:rPr>
              <a:t>)  </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Negative Sentiment Dictionary</a:t>
            </a:r>
            <a:endParaRPr lang="en-US" sz="800" b="0" dirty="0">
              <a:solidFill>
                <a:srgbClr val="C9D1D9"/>
              </a:solidFill>
              <a:effectLst/>
              <a:latin typeface="Consolas" panose="020B0609020204030204" pitchFamily="49" charset="0"/>
            </a:endParaRPr>
          </a:p>
          <a:p>
            <a:r>
              <a:rPr lang="en-US" sz="800" b="0" dirty="0" err="1">
                <a:solidFill>
                  <a:srgbClr val="C9D1D9"/>
                </a:solidFill>
                <a:effectLst/>
                <a:latin typeface="Consolas" panose="020B0609020204030204" pitchFamily="49" charset="0"/>
              </a:rPr>
              <a:t>neg_word_list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p>
          <a:p>
            <a:r>
              <a:rPr lang="en-US" sz="800" b="0" dirty="0">
                <a:solidFill>
                  <a:srgbClr val="C9D1D9"/>
                </a:solidFill>
                <a:effectLst/>
                <a:latin typeface="Consolas" panose="020B0609020204030204" pitchFamily="49" charset="0"/>
              </a:rPr>
              <a:t>text2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trump_df.Speech.values</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text.</a:t>
            </a:r>
            <a:r>
              <a:rPr lang="en-US" sz="800" b="0" dirty="0" err="1">
                <a:solidFill>
                  <a:srgbClr val="D2A8FF"/>
                </a:solidFill>
                <a:effectLst/>
                <a:latin typeface="Consolas" panose="020B0609020204030204" pitchFamily="49" charset="0"/>
              </a:rPr>
              <a:t>split</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p>
          <a:p>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w </a:t>
            </a:r>
            <a:r>
              <a:rPr lang="en-US" sz="800" b="0" dirty="0">
                <a:solidFill>
                  <a:srgbClr val="FF7B72"/>
                </a:solidFill>
                <a:effectLst/>
                <a:latin typeface="Consolas" panose="020B0609020204030204" pitchFamily="49" charset="0"/>
              </a:rPr>
              <a:t>not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list</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stopwords_plus</a:t>
            </a:r>
            <a:r>
              <a:rPr lang="en-US" sz="800" b="0" dirty="0">
                <a:solidFill>
                  <a:srgbClr val="C9D1D9"/>
                </a:solidFill>
                <a:effectLst/>
                <a:latin typeface="Consolas" panose="020B0609020204030204" pitchFamily="49" charset="0"/>
              </a:rPr>
              <a:t>)]</a:t>
            </a:r>
          </a:p>
          <a:p>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word2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tokenized_sentence</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if</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sid.</a:t>
            </a:r>
            <a:r>
              <a:rPr lang="en-US" sz="800" b="0" dirty="0" err="1">
                <a:solidFill>
                  <a:srgbClr val="D2A8FF"/>
                </a:solidFill>
                <a:effectLst/>
                <a:latin typeface="Consolas" panose="020B0609020204030204" pitchFamily="49" charset="0"/>
              </a:rPr>
              <a:t>polarity_scores</a:t>
            </a:r>
            <a:r>
              <a:rPr lang="en-US" sz="800" b="0" dirty="0">
                <a:solidFill>
                  <a:srgbClr val="C9D1D9"/>
                </a:solidFill>
                <a:effectLst/>
                <a:latin typeface="Consolas" panose="020B0609020204030204" pitchFamily="49" charset="0"/>
              </a:rPr>
              <a:t>(word2)[</a:t>
            </a:r>
            <a:r>
              <a:rPr lang="en-US" sz="800" b="0" dirty="0">
                <a:solidFill>
                  <a:srgbClr val="A5D6FF"/>
                </a:solidFill>
                <a:effectLst/>
                <a:latin typeface="Consolas" panose="020B0609020204030204" pitchFamily="49" charset="0"/>
              </a:rPr>
              <a:t>'compound'</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&lt;=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0.1</a:t>
            </a:r>
            <a:r>
              <a:rPr lang="en-US" sz="800" b="0" dirty="0">
                <a:solidFill>
                  <a:srgbClr val="C9D1D9"/>
                </a:solidFill>
                <a:effectLst/>
                <a:latin typeface="Consolas" panose="020B0609020204030204" pitchFamily="49" charset="0"/>
              </a:rPr>
              <a:t>:</a:t>
            </a:r>
          </a:p>
          <a:p>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neg_word_list.</a:t>
            </a:r>
            <a:r>
              <a:rPr lang="en-US" sz="800" b="0" dirty="0" err="1">
                <a:solidFill>
                  <a:srgbClr val="D2A8FF"/>
                </a:solidFill>
                <a:effectLst/>
                <a:latin typeface="Consolas" panose="020B0609020204030204" pitchFamily="49" charset="0"/>
              </a:rPr>
              <a:t>append</a:t>
            </a:r>
            <a:r>
              <a:rPr lang="en-US" sz="800" b="0" dirty="0">
                <a:solidFill>
                  <a:srgbClr val="C9D1D9"/>
                </a:solidFill>
                <a:effectLst/>
                <a:latin typeface="Consolas" panose="020B0609020204030204" pitchFamily="49" charset="0"/>
              </a:rPr>
              <a:t>(word2)</a:t>
            </a:r>
          </a:p>
          <a:p>
            <a:r>
              <a:rPr lang="en-US" sz="800" b="0" dirty="0" err="1">
                <a:solidFill>
                  <a:srgbClr val="C9D1D9"/>
                </a:solidFill>
                <a:effectLst/>
                <a:latin typeface="Consolas" panose="020B0609020204030204" pitchFamily="49" charset="0"/>
              </a:rPr>
              <a:t>neg_word_dict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{word2:</a:t>
            </a:r>
            <a:r>
              <a:rPr lang="en-US" sz="800" b="0" dirty="0">
                <a:solidFill>
                  <a:srgbClr val="D2A8FF"/>
                </a:solidFill>
                <a:effectLst/>
                <a:latin typeface="Consolas" panose="020B0609020204030204" pitchFamily="49" charset="0"/>
              </a:rPr>
              <a:t>len</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re</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findall</a:t>
            </a:r>
            <a:r>
              <a:rPr lang="en-US" sz="800" b="0" dirty="0">
                <a:solidFill>
                  <a:srgbClr val="C9D1D9"/>
                </a:solidFill>
                <a:effectLst/>
                <a:latin typeface="Consolas" panose="020B0609020204030204" pitchFamily="49" charset="0"/>
              </a:rPr>
              <a:t>(word2,text2)) </a:t>
            </a:r>
            <a:r>
              <a:rPr lang="en-US" sz="800" b="0" dirty="0">
                <a:solidFill>
                  <a:srgbClr val="FF7B72"/>
                </a:solidFill>
                <a:effectLst/>
                <a:latin typeface="Consolas" panose="020B0609020204030204" pitchFamily="49" charset="0"/>
              </a:rPr>
              <a:t>for</a:t>
            </a:r>
            <a:r>
              <a:rPr lang="en-US" sz="800" b="0" dirty="0">
                <a:solidFill>
                  <a:srgbClr val="C9D1D9"/>
                </a:solidFill>
                <a:effectLst/>
                <a:latin typeface="Consolas" panose="020B0609020204030204" pitchFamily="49" charset="0"/>
              </a:rPr>
              <a:t> word2 </a:t>
            </a:r>
            <a:r>
              <a:rPr lang="en-US" sz="800" b="0" dirty="0">
                <a:solidFill>
                  <a:srgbClr val="FF7B72"/>
                </a:solidFill>
                <a:effectLst/>
                <a:latin typeface="Consolas" panose="020B0609020204030204" pitchFamily="49" charset="0"/>
              </a:rPr>
              <a:t>in</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neg_word_list</a:t>
            </a:r>
            <a:r>
              <a:rPr lang="en-US" sz="800" b="0" dirty="0">
                <a:solidFill>
                  <a:srgbClr val="C9D1D9"/>
                </a:solidFill>
                <a:effectLst/>
                <a:latin typeface="Consolas" panose="020B0609020204030204" pitchFamily="49" charset="0"/>
              </a:rPr>
              <a:t>}       </a:t>
            </a:r>
          </a:p>
          <a:p>
            <a:br>
              <a:rPr lang="en-US" sz="800" b="0" dirty="0">
                <a:solidFill>
                  <a:srgbClr val="C9D1D9"/>
                </a:solidFill>
                <a:effectLst/>
                <a:latin typeface="Consolas" panose="020B0609020204030204" pitchFamily="49" charset="0"/>
              </a:rPr>
            </a:br>
            <a:r>
              <a:rPr lang="en-US" sz="800" b="0" dirty="0">
                <a:solidFill>
                  <a:srgbClr val="C9D1D9"/>
                </a:solidFill>
                <a:effectLst/>
                <a:latin typeface="Consolas" panose="020B0609020204030204" pitchFamily="49" charset="0"/>
              </a:rPr>
              <a:t>top_10_neg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err="1">
                <a:solidFill>
                  <a:srgbClr val="D2A8FF"/>
                </a:solidFill>
                <a:effectLst/>
                <a:latin typeface="Consolas" panose="020B0609020204030204" pitchFamily="49" charset="0"/>
              </a:rPr>
              <a:t>nlargest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10</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neg_word_dict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key</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neg_word_dict.</a:t>
            </a:r>
            <a:r>
              <a:rPr lang="en-US" sz="800" b="0" dirty="0" err="1">
                <a:solidFill>
                  <a:srgbClr val="D2A8FF"/>
                </a:solidFill>
                <a:effectLst/>
                <a:latin typeface="Consolas" panose="020B0609020204030204" pitchFamily="49" charset="0"/>
              </a:rPr>
              <a:t>get</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Positive Words (Plotting)</a:t>
            </a:r>
            <a:endParaRPr lang="en-US" sz="800" b="0" dirty="0">
              <a:solidFill>
                <a:srgbClr val="C9D1D9"/>
              </a:solidFill>
              <a:effectLst/>
              <a:latin typeface="Consolas" panose="020B0609020204030204" pitchFamily="49" charset="0"/>
            </a:endParaRP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figure</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figsize</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15</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facecolor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None</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imshow</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width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800</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height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800</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background_color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'white'</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generate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nlargest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30</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pos_word_dict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key</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pos_word_dict.</a:t>
            </a:r>
            <a:r>
              <a:rPr lang="en-US" sz="800" b="0" dirty="0" err="1">
                <a:solidFill>
                  <a:srgbClr val="D2A8FF"/>
                </a:solidFill>
                <a:effectLst/>
                <a:latin typeface="Consolas" panose="020B0609020204030204" pitchFamily="49" charset="0"/>
              </a:rPr>
              <a:t>get</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'off'</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tight_layout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pad</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title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 30 Positive Words'</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23</a:t>
            </a:r>
            <a:r>
              <a:rPr lang="en-US" sz="800" b="0" dirty="0">
                <a:solidFill>
                  <a:srgbClr val="C9D1D9"/>
                </a:solidFill>
                <a:effectLst/>
                <a:latin typeface="Consolas" panose="020B0609020204030204" pitchFamily="49" charset="0"/>
              </a:rPr>
              <a:t>,fontweight</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'bold'</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show</a:t>
            </a:r>
            <a:r>
              <a:rPr lang="en-US" sz="800" b="0" dirty="0">
                <a:solidFill>
                  <a:srgbClr val="C9D1D9"/>
                </a:solidFill>
                <a:effectLst/>
                <a:latin typeface="Consolas" panose="020B0609020204030204" pitchFamily="49" charset="0"/>
              </a:rPr>
              <a:t>()</a:t>
            </a:r>
          </a:p>
          <a:p>
            <a:br>
              <a:rPr lang="en-US" sz="800" b="0" dirty="0">
                <a:solidFill>
                  <a:srgbClr val="C9D1D9"/>
                </a:solidFill>
                <a:effectLst/>
                <a:latin typeface="Consolas" panose="020B0609020204030204" pitchFamily="49" charset="0"/>
              </a:rPr>
            </a:br>
            <a:r>
              <a:rPr lang="en-US" sz="800" b="0" dirty="0">
                <a:solidFill>
                  <a:srgbClr val="8B949E"/>
                </a:solidFill>
                <a:effectLst/>
                <a:latin typeface="Consolas" panose="020B0609020204030204" pitchFamily="49" charset="0"/>
              </a:rPr>
              <a:t>#### Negative Words (Plotting)</a:t>
            </a:r>
            <a:endParaRPr lang="en-US" sz="800" b="0" dirty="0">
              <a:solidFill>
                <a:srgbClr val="C9D1D9"/>
              </a:solidFill>
              <a:effectLst/>
              <a:latin typeface="Consolas" panose="020B0609020204030204" pitchFamily="49" charset="0"/>
            </a:endParaRP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figure</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figsize</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20</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15</a:t>
            </a:r>
            <a:r>
              <a:rPr lang="en-US" sz="800" b="0" dirty="0">
                <a:solidFill>
                  <a:srgbClr val="C9D1D9"/>
                </a:solidFill>
                <a:effectLst/>
                <a:latin typeface="Consolas" panose="020B0609020204030204" pitchFamily="49" charset="0"/>
              </a:rPr>
              <a:t>), </a:t>
            </a:r>
            <a:r>
              <a:rPr lang="en-US" sz="800" b="0" dirty="0" err="1">
                <a:solidFill>
                  <a:srgbClr val="FFA657"/>
                </a:solidFill>
                <a:effectLst/>
                <a:latin typeface="Consolas" panose="020B0609020204030204" pitchFamily="49" charset="0"/>
              </a:rPr>
              <a:t>facecolor</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None</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imshow</a:t>
            </a:r>
            <a:r>
              <a:rPr lang="en-US" sz="800" b="0" dirty="0">
                <a:solidFill>
                  <a:srgbClr val="C9D1D9"/>
                </a:solidFill>
                <a:effectLst/>
                <a:latin typeface="Consolas" panose="020B0609020204030204" pitchFamily="49" charset="0"/>
              </a:rPr>
              <a:t>(</a:t>
            </a:r>
            <a:r>
              <a:rPr lang="en-US" sz="800" b="0" dirty="0" err="1">
                <a:solidFill>
                  <a:srgbClr val="FFA657"/>
                </a:solidFill>
                <a:effectLst/>
                <a:latin typeface="Consolas" panose="020B0609020204030204" pitchFamily="49" charset="0"/>
              </a:rPr>
              <a:t>WordCloud</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width</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800</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height</a:t>
            </a:r>
            <a:r>
              <a:rPr lang="en-US" sz="800" b="0" dirty="0">
                <a:solidFill>
                  <a:srgbClr val="C9D1D9"/>
                </a:solidFill>
                <a:effectLst/>
                <a:latin typeface="Consolas" panose="020B0609020204030204" pitchFamily="49" charset="0"/>
              </a:rPr>
              <a:t> </a:t>
            </a:r>
            <a:r>
              <a:rPr lang="en-US" sz="800" b="0" dirty="0">
                <a:solidFill>
                  <a:srgbClr val="FF7B72"/>
                </a:solidFill>
                <a:effectLst/>
                <a:latin typeface="Consolas" panose="020B0609020204030204" pitchFamily="49" charset="0"/>
              </a:rPr>
              <a:t>=</a:t>
            </a:r>
            <a:r>
              <a:rPr lang="en-US" sz="800" b="0" dirty="0">
                <a:solidFill>
                  <a:srgbClr val="C9D1D9"/>
                </a:solidFill>
                <a:effectLst/>
                <a:latin typeface="Consolas" panose="020B0609020204030204" pitchFamily="49" charset="0"/>
              </a:rPr>
              <a:t> </a:t>
            </a:r>
            <a:r>
              <a:rPr lang="en-US" sz="800" b="0" dirty="0">
                <a:solidFill>
                  <a:srgbClr val="79C0FF"/>
                </a:solidFill>
                <a:effectLst/>
                <a:latin typeface="Consolas" panose="020B0609020204030204" pitchFamily="49" charset="0"/>
              </a:rPr>
              <a:t>800</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background_color</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'white'</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generate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 '</a:t>
            </a:r>
            <a:r>
              <a:rPr lang="en-US" sz="800" b="0" dirty="0">
                <a:solidFill>
                  <a:srgbClr val="C9D1D9"/>
                </a:solidFill>
                <a:effectLst/>
                <a:latin typeface="Consolas" panose="020B0609020204030204" pitchFamily="49" charset="0"/>
              </a:rPr>
              <a:t>.</a:t>
            </a:r>
            <a:r>
              <a:rPr lang="en-US" sz="800" b="0" dirty="0">
                <a:solidFill>
                  <a:srgbClr val="D2A8FF"/>
                </a:solidFill>
                <a:effectLst/>
                <a:latin typeface="Consolas" panose="020B0609020204030204" pitchFamily="49" charset="0"/>
              </a:rPr>
              <a:t>join</a:t>
            </a:r>
            <a:r>
              <a:rPr lang="en-US" sz="800" b="0" dirty="0">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nlargest</a:t>
            </a:r>
            <a:r>
              <a:rPr lang="en-US" sz="800" b="0" dirty="0">
                <a:solidFill>
                  <a:srgbClr val="C9D1D9"/>
                </a:solidFill>
                <a:effectLst/>
                <a:latin typeface="Consolas" panose="020B0609020204030204" pitchFamily="49" charset="0"/>
              </a:rPr>
              <a:t>(</a:t>
            </a:r>
            <a:r>
              <a:rPr lang="en-US" sz="800" b="0" dirty="0">
                <a:solidFill>
                  <a:srgbClr val="79C0FF"/>
                </a:solidFill>
                <a:effectLst/>
                <a:latin typeface="Consolas" panose="020B0609020204030204" pitchFamily="49" charset="0"/>
              </a:rPr>
              <a:t>30</a:t>
            </a:r>
            <a:r>
              <a:rPr lang="en-US" sz="800" b="0" dirty="0">
                <a:solidFill>
                  <a:srgbClr val="C9D1D9"/>
                </a:solidFill>
                <a:effectLst/>
                <a:latin typeface="Consolas" panose="020B0609020204030204" pitchFamily="49" charset="0"/>
              </a:rPr>
              <a:t>, </a:t>
            </a:r>
            <a:r>
              <a:rPr lang="en-US" sz="800" b="0" dirty="0" err="1">
                <a:solidFill>
                  <a:srgbClr val="C9D1D9"/>
                </a:solidFill>
                <a:effectLst/>
                <a:latin typeface="Consolas" panose="020B0609020204030204" pitchFamily="49" charset="0"/>
              </a:rPr>
              <a:t>neg_word_dict</a:t>
            </a:r>
            <a:r>
              <a:rPr lang="en-US" sz="800" b="0" dirty="0">
                <a:solidFill>
                  <a:srgbClr val="C9D1D9"/>
                </a:solidFill>
                <a:effectLst/>
                <a:latin typeface="Consolas" panose="020B0609020204030204" pitchFamily="49" charset="0"/>
              </a:rPr>
              <a:t>, </a:t>
            </a:r>
            <a:r>
              <a:rPr lang="en-US" sz="800" b="0" dirty="0">
                <a:solidFill>
                  <a:srgbClr val="FFA657"/>
                </a:solidFill>
                <a:effectLst/>
                <a:latin typeface="Consolas" panose="020B0609020204030204" pitchFamily="49" charset="0"/>
              </a:rPr>
              <a:t>key</a:t>
            </a:r>
            <a:r>
              <a:rPr lang="en-US" sz="800" b="0" dirty="0">
                <a:solidFill>
                  <a:srgbClr val="FF7B72"/>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neg_word_dict.</a:t>
            </a:r>
            <a:r>
              <a:rPr lang="en-US" sz="800" b="0" dirty="0" err="1">
                <a:solidFill>
                  <a:srgbClr val="D2A8FF"/>
                </a:solidFill>
                <a:effectLst/>
                <a:latin typeface="Consolas" panose="020B0609020204030204" pitchFamily="49" charset="0"/>
              </a:rPr>
              <a:t>get</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axis</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'off'</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tight_layout</a:t>
            </a:r>
            <a:r>
              <a:rPr lang="en-US" sz="800" b="0" dirty="0">
                <a:solidFill>
                  <a:srgbClr val="C9D1D9"/>
                </a:solidFill>
                <a:effectLst/>
                <a:latin typeface="Consolas" panose="020B0609020204030204" pitchFamily="49" charset="0"/>
              </a:rPr>
              <a:t>(</a:t>
            </a:r>
            <a:r>
              <a:rPr lang="en-US" sz="800" b="0" dirty="0">
                <a:solidFill>
                  <a:srgbClr val="FFA657"/>
                </a:solidFill>
                <a:effectLst/>
                <a:latin typeface="Consolas" panose="020B0609020204030204" pitchFamily="49" charset="0"/>
              </a:rPr>
              <a:t>pad</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0</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title</a:t>
            </a:r>
            <a:r>
              <a:rPr lang="en-US" sz="800" b="0" dirty="0">
                <a:solidFill>
                  <a:srgbClr val="C9D1D9"/>
                </a:solidFill>
                <a:effectLst/>
                <a:latin typeface="Consolas" panose="020B0609020204030204" pitchFamily="49" charset="0"/>
              </a:rPr>
              <a:t>(</a:t>
            </a:r>
            <a:r>
              <a:rPr lang="en-US" sz="800" b="0" dirty="0">
                <a:solidFill>
                  <a:srgbClr val="A5D6FF"/>
                </a:solidFill>
                <a:effectLst/>
                <a:latin typeface="Consolas" panose="020B0609020204030204" pitchFamily="49" charset="0"/>
              </a:rPr>
              <a:t>'Top 30 Negative Words'</a:t>
            </a:r>
            <a:r>
              <a:rPr lang="en-US" sz="800" b="0" dirty="0">
                <a:solidFill>
                  <a:srgbClr val="C9D1D9"/>
                </a:solidFill>
                <a:effectLst/>
                <a:latin typeface="Consolas" panose="020B0609020204030204" pitchFamily="49" charset="0"/>
              </a:rPr>
              <a:t>,</a:t>
            </a:r>
            <a:r>
              <a:rPr lang="en-US" sz="800" b="0" dirty="0" err="1">
                <a:solidFill>
                  <a:srgbClr val="C9D1D9"/>
                </a:solidFill>
                <a:effectLst/>
                <a:latin typeface="Consolas" panose="020B0609020204030204" pitchFamily="49" charset="0"/>
              </a:rPr>
              <a:t>fontsize</a:t>
            </a:r>
            <a:r>
              <a:rPr lang="en-US" sz="800" b="0" dirty="0">
                <a:solidFill>
                  <a:srgbClr val="FF7B72"/>
                </a:solidFill>
                <a:effectLst/>
                <a:latin typeface="Consolas" panose="020B0609020204030204" pitchFamily="49" charset="0"/>
              </a:rPr>
              <a:t>=</a:t>
            </a:r>
            <a:r>
              <a:rPr lang="en-US" sz="800" b="0" dirty="0">
                <a:solidFill>
                  <a:srgbClr val="79C0FF"/>
                </a:solidFill>
                <a:effectLst/>
                <a:latin typeface="Consolas" panose="020B0609020204030204" pitchFamily="49" charset="0"/>
              </a:rPr>
              <a:t>23</a:t>
            </a:r>
            <a:r>
              <a:rPr lang="en-US" sz="800" b="0" dirty="0">
                <a:solidFill>
                  <a:srgbClr val="C9D1D9"/>
                </a:solidFill>
                <a:effectLst/>
                <a:latin typeface="Consolas" panose="020B0609020204030204" pitchFamily="49" charset="0"/>
              </a:rPr>
              <a:t>,fontweight</a:t>
            </a:r>
            <a:r>
              <a:rPr lang="en-US" sz="800" b="0" dirty="0">
                <a:solidFill>
                  <a:srgbClr val="FF7B72"/>
                </a:solidFill>
                <a:effectLst/>
                <a:latin typeface="Consolas" panose="020B0609020204030204" pitchFamily="49" charset="0"/>
              </a:rPr>
              <a:t>=</a:t>
            </a:r>
            <a:r>
              <a:rPr lang="en-US" sz="800" b="0" dirty="0">
                <a:solidFill>
                  <a:srgbClr val="A5D6FF"/>
                </a:solidFill>
                <a:effectLst/>
                <a:latin typeface="Consolas" panose="020B0609020204030204" pitchFamily="49" charset="0"/>
              </a:rPr>
              <a:t>'bold'</a:t>
            </a:r>
            <a:r>
              <a:rPr lang="en-US" sz="800" b="0" dirty="0">
                <a:solidFill>
                  <a:srgbClr val="C9D1D9"/>
                </a:solidFill>
                <a:effectLst/>
                <a:latin typeface="Consolas" panose="020B0609020204030204" pitchFamily="49" charset="0"/>
              </a:rPr>
              <a:t>)</a:t>
            </a:r>
          </a:p>
          <a:p>
            <a:r>
              <a:rPr lang="en-US" sz="800" b="0" dirty="0" err="1">
                <a:solidFill>
                  <a:srgbClr val="FFA657"/>
                </a:solidFill>
                <a:effectLst/>
                <a:latin typeface="Consolas" panose="020B0609020204030204" pitchFamily="49" charset="0"/>
              </a:rPr>
              <a:t>plt</a:t>
            </a:r>
            <a:r>
              <a:rPr lang="en-US" sz="800" b="0" dirty="0" err="1">
                <a:solidFill>
                  <a:srgbClr val="C9D1D9"/>
                </a:solidFill>
                <a:effectLst/>
                <a:latin typeface="Consolas" panose="020B0609020204030204" pitchFamily="49" charset="0"/>
              </a:rPr>
              <a:t>.</a:t>
            </a:r>
            <a:r>
              <a:rPr lang="en-US" sz="800" b="0" dirty="0" err="1">
                <a:solidFill>
                  <a:srgbClr val="D2A8FF"/>
                </a:solidFill>
                <a:effectLst/>
                <a:latin typeface="Consolas" panose="020B0609020204030204" pitchFamily="49" charset="0"/>
              </a:rPr>
              <a:t>show</a:t>
            </a:r>
            <a:r>
              <a:rPr lang="en-US" sz="800" b="0" dirty="0">
                <a:solidFill>
                  <a:srgbClr val="C9D1D9"/>
                </a:solidFill>
                <a:effectLst/>
                <a:latin typeface="Consolas" panose="020B0609020204030204" pitchFamily="49" charset="0"/>
              </a:rPr>
              <a:t>()</a:t>
            </a:r>
          </a:p>
          <a:p>
            <a:endParaRPr lang="en-US" sz="800" b="0" dirty="0">
              <a:solidFill>
                <a:srgbClr val="C9D1D9"/>
              </a:solidFill>
              <a:effectLst/>
              <a:latin typeface="Consolas" panose="020B0609020204030204" pitchFamily="49" charset="0"/>
            </a:endParaRPr>
          </a:p>
        </p:txBody>
      </p:sp>
      <p:sp>
        <p:nvSpPr>
          <p:cNvPr id="2" name="Title 1">
            <a:extLst>
              <a:ext uri="{FF2B5EF4-FFF2-40B4-BE49-F238E27FC236}">
                <a16:creationId xmlns:a16="http://schemas.microsoft.com/office/drawing/2014/main" id="{3FF2C695-A7A3-4C79-9544-9AD20EB777E5}"/>
              </a:ext>
            </a:extLst>
          </p:cNvPr>
          <p:cNvSpPr>
            <a:spLocks noGrp="1"/>
          </p:cNvSpPr>
          <p:nvPr>
            <p:ph type="title"/>
          </p:nvPr>
        </p:nvSpPr>
        <p:spPr>
          <a:xfrm>
            <a:off x="162699" y="579160"/>
            <a:ext cx="2961916" cy="511587"/>
          </a:xfrm>
        </p:spPr>
        <p:txBody>
          <a:bodyPr>
            <a:normAutofit/>
          </a:bodyPr>
          <a:lstStyle/>
          <a:p>
            <a:r>
              <a:rPr lang="en-US" sz="2800" dirty="0"/>
              <a:t>Python Scripts</a:t>
            </a:r>
          </a:p>
        </p:txBody>
      </p:sp>
      <p:sp>
        <p:nvSpPr>
          <p:cNvPr id="4" name="Title 1">
            <a:extLst>
              <a:ext uri="{FF2B5EF4-FFF2-40B4-BE49-F238E27FC236}">
                <a16:creationId xmlns:a16="http://schemas.microsoft.com/office/drawing/2014/main" id="{76BC06FD-C9E2-486A-B2F8-2E5A8C47B84B}"/>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Outro |</a:t>
            </a:r>
          </a:p>
        </p:txBody>
      </p:sp>
      <p:sp>
        <p:nvSpPr>
          <p:cNvPr id="5" name="Content Placeholder 2">
            <a:extLst>
              <a:ext uri="{FF2B5EF4-FFF2-40B4-BE49-F238E27FC236}">
                <a16:creationId xmlns:a16="http://schemas.microsoft.com/office/drawing/2014/main" id="{8F5767C1-34A2-4761-913F-6DFD31709933}"/>
              </a:ext>
            </a:extLst>
          </p:cNvPr>
          <p:cNvSpPr txBox="1">
            <a:spLocks/>
          </p:cNvSpPr>
          <p:nvPr/>
        </p:nvSpPr>
        <p:spPr>
          <a:xfrm>
            <a:off x="1298861"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Python Scripts</a:t>
            </a:r>
          </a:p>
        </p:txBody>
      </p:sp>
    </p:spTree>
    <p:extLst>
      <p:ext uri="{BB962C8B-B14F-4D97-AF65-F5344CB8AC3E}">
        <p14:creationId xmlns:p14="http://schemas.microsoft.com/office/powerpoint/2010/main" val="709443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1E34-9470-44A5-A53B-116404549EB2}"/>
              </a:ext>
            </a:extLst>
          </p:cNvPr>
          <p:cNvSpPr>
            <a:spLocks noGrp="1"/>
          </p:cNvSpPr>
          <p:nvPr>
            <p:ph type="ctrTitle"/>
          </p:nvPr>
        </p:nvSpPr>
        <p:spPr>
          <a:xfrm>
            <a:off x="582305" y="2555378"/>
            <a:ext cx="9144000" cy="2387600"/>
          </a:xfrm>
        </p:spPr>
        <p:txBody>
          <a:bodyPr>
            <a:normAutofit/>
          </a:bodyPr>
          <a:lstStyle/>
          <a:p>
            <a:pPr algn="l"/>
            <a:r>
              <a:rPr lang="en-US" sz="4400" dirty="0"/>
              <a:t>Trump Rally Speech Analysis</a:t>
            </a:r>
          </a:p>
        </p:txBody>
      </p:sp>
      <p:sp>
        <p:nvSpPr>
          <p:cNvPr id="3" name="Subtitle 2">
            <a:extLst>
              <a:ext uri="{FF2B5EF4-FFF2-40B4-BE49-F238E27FC236}">
                <a16:creationId xmlns:a16="http://schemas.microsoft.com/office/drawing/2014/main" id="{87F1B2A4-D1B1-4A47-986E-BCA0A3C8B42C}"/>
              </a:ext>
            </a:extLst>
          </p:cNvPr>
          <p:cNvSpPr>
            <a:spLocks noGrp="1"/>
          </p:cNvSpPr>
          <p:nvPr>
            <p:ph type="subTitle" idx="1"/>
          </p:nvPr>
        </p:nvSpPr>
        <p:spPr>
          <a:xfrm>
            <a:off x="582305" y="5035053"/>
            <a:ext cx="9144000" cy="1655762"/>
          </a:xfrm>
        </p:spPr>
        <p:txBody>
          <a:bodyPr>
            <a:normAutofit/>
          </a:bodyPr>
          <a:lstStyle/>
          <a:p>
            <a:pPr algn="l"/>
            <a:r>
              <a:rPr lang="en-US" sz="1600" dirty="0"/>
              <a:t>Project Documentation: github.com/</a:t>
            </a:r>
            <a:r>
              <a:rPr lang="en-US" sz="1600" dirty="0" err="1"/>
              <a:t>addiamir</a:t>
            </a:r>
            <a:r>
              <a:rPr lang="en-US" sz="1600" dirty="0"/>
              <a:t>/</a:t>
            </a:r>
            <a:r>
              <a:rPr lang="en-US" sz="1600" dirty="0" err="1"/>
              <a:t>Donald_Trump_Rally_Speech_NLP_Analysis</a:t>
            </a:r>
            <a:endParaRPr lang="en-US" sz="1600" dirty="0"/>
          </a:p>
          <a:p>
            <a:pPr algn="l"/>
            <a:r>
              <a:rPr lang="en-US" sz="1600" dirty="0"/>
              <a:t>Author: Mohammad Adi Amirudin</a:t>
            </a:r>
          </a:p>
        </p:txBody>
      </p:sp>
    </p:spTree>
    <p:extLst>
      <p:ext uri="{BB962C8B-B14F-4D97-AF65-F5344CB8AC3E}">
        <p14:creationId xmlns:p14="http://schemas.microsoft.com/office/powerpoint/2010/main" val="252807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6B1059-D071-4715-B99F-BA6693318880}"/>
              </a:ext>
            </a:extLst>
          </p:cNvPr>
          <p:cNvSpPr/>
          <p:nvPr/>
        </p:nvSpPr>
        <p:spPr>
          <a:xfrm>
            <a:off x="0" y="0"/>
            <a:ext cx="12192000" cy="6858000"/>
          </a:xfrm>
          <a:prstGeom prst="rect">
            <a:avLst/>
          </a:prstGeom>
          <a:blipFill dpi="0" rotWithShape="1">
            <a:blip r:embed="rId2">
              <a:alphaModFix amt="24000"/>
            </a:blip>
            <a:srcRect/>
            <a:stretch>
              <a:fillRect b="-19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D2314-344C-42DD-9C66-969B8CACA33B}"/>
              </a:ext>
            </a:extLst>
          </p:cNvPr>
          <p:cNvSpPr>
            <a:spLocks noGrp="1"/>
          </p:cNvSpPr>
          <p:nvPr>
            <p:ph type="title"/>
          </p:nvPr>
        </p:nvSpPr>
        <p:spPr>
          <a:xfrm>
            <a:off x="449712" y="4316105"/>
            <a:ext cx="10515600" cy="651680"/>
          </a:xfrm>
        </p:spPr>
        <p:txBody>
          <a:bodyPr>
            <a:normAutofit fontScale="90000"/>
          </a:bodyPr>
          <a:lstStyle/>
          <a:p>
            <a:r>
              <a:rPr lang="en-US" sz="4400" dirty="0"/>
              <a:t>Project Details</a:t>
            </a:r>
          </a:p>
        </p:txBody>
      </p:sp>
      <p:sp>
        <p:nvSpPr>
          <p:cNvPr id="29" name="Rectangle 28">
            <a:extLst>
              <a:ext uri="{FF2B5EF4-FFF2-40B4-BE49-F238E27FC236}">
                <a16:creationId xmlns:a16="http://schemas.microsoft.com/office/drawing/2014/main" id="{C9C6AF81-4EC3-411E-BD27-B8F4D96F6177}"/>
              </a:ext>
            </a:extLst>
          </p:cNvPr>
          <p:cNvSpPr/>
          <p:nvPr/>
        </p:nvSpPr>
        <p:spPr>
          <a:xfrm>
            <a:off x="0" y="4967785"/>
            <a:ext cx="12192000" cy="1487607"/>
          </a:xfrm>
          <a:prstGeom prst="rect">
            <a:avLst/>
          </a:prstGeom>
          <a:solidFill>
            <a:srgbClr val="D91136">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Text Placeholder 2">
            <a:extLst>
              <a:ext uri="{FF2B5EF4-FFF2-40B4-BE49-F238E27FC236}">
                <a16:creationId xmlns:a16="http://schemas.microsoft.com/office/drawing/2014/main" id="{A149E7BC-3467-42DD-9825-E3AEB1879D6E}"/>
              </a:ext>
            </a:extLst>
          </p:cNvPr>
          <p:cNvSpPr>
            <a:spLocks noGrp="1"/>
          </p:cNvSpPr>
          <p:nvPr>
            <p:ph type="body" idx="1"/>
          </p:nvPr>
        </p:nvSpPr>
        <p:spPr>
          <a:xfrm>
            <a:off x="449712" y="5076968"/>
            <a:ext cx="10515600" cy="1378424"/>
          </a:xfrm>
        </p:spPr>
        <p:txBody>
          <a:bodyPr anchor="ctr">
            <a:normAutofit/>
          </a:bodyPr>
          <a:lstStyle/>
          <a:p>
            <a:pPr>
              <a:lnSpc>
                <a:spcPct val="100000"/>
              </a:lnSpc>
            </a:pPr>
            <a:r>
              <a:rPr lang="en-US" sz="1400" b="1" dirty="0"/>
              <a:t>Method: </a:t>
            </a:r>
            <a:r>
              <a:rPr lang="en-US" sz="1400" dirty="0"/>
              <a:t>Machine Learning (Natural Language Processing) | Python 3.9</a:t>
            </a:r>
            <a:endParaRPr lang="en-US" sz="1400" b="1" dirty="0"/>
          </a:p>
          <a:p>
            <a:pPr>
              <a:lnSpc>
                <a:spcPct val="100000"/>
              </a:lnSpc>
            </a:pPr>
            <a:r>
              <a:rPr lang="en-US" sz="1400" b="1" dirty="0"/>
              <a:t>Dataset: </a:t>
            </a:r>
            <a:r>
              <a:rPr lang="en-US" sz="1400" dirty="0"/>
              <a:t>Trump Rally Speech Dataset | </a:t>
            </a:r>
            <a:r>
              <a:rPr lang="en-US" sz="1400" dirty="0">
                <a:hlinkClick r:id="rId3"/>
              </a:rPr>
              <a:t>Kaggle</a:t>
            </a:r>
            <a:endParaRPr lang="en-US" sz="1400" dirty="0"/>
          </a:p>
          <a:p>
            <a:pPr>
              <a:lnSpc>
                <a:spcPct val="100000"/>
              </a:lnSpc>
            </a:pPr>
            <a:r>
              <a:rPr lang="en-US" sz="1400" b="1" dirty="0"/>
              <a:t>Project Repository: </a:t>
            </a:r>
            <a:r>
              <a:rPr lang="en-US" sz="1400" dirty="0" err="1"/>
              <a:t>addiamir</a:t>
            </a:r>
            <a:r>
              <a:rPr lang="en-US" sz="1400" dirty="0"/>
              <a:t>/</a:t>
            </a:r>
            <a:r>
              <a:rPr lang="en-US" sz="1400" dirty="0" err="1"/>
              <a:t>Trump_NLP</a:t>
            </a:r>
            <a:r>
              <a:rPr lang="en-US" sz="1400" dirty="0"/>
              <a:t> | </a:t>
            </a:r>
            <a:r>
              <a:rPr lang="en-US" sz="1400" dirty="0">
                <a:hlinkClick r:id="rId4"/>
              </a:rPr>
              <a:t>GitHub</a:t>
            </a:r>
            <a:endParaRPr lang="en-US" sz="1400" dirty="0"/>
          </a:p>
          <a:p>
            <a:pPr>
              <a:lnSpc>
                <a:spcPct val="100000"/>
              </a:lnSpc>
            </a:pPr>
            <a:r>
              <a:rPr lang="en-US" sz="1400" b="1" dirty="0"/>
              <a:t>Initial Commit</a:t>
            </a:r>
            <a:r>
              <a:rPr lang="en-US" sz="1400" dirty="0"/>
              <a:t>: Aug 15</a:t>
            </a:r>
            <a:r>
              <a:rPr lang="en-US" sz="1400" baseline="30000" dirty="0"/>
              <a:t>th</a:t>
            </a:r>
            <a:r>
              <a:rPr lang="en-US" sz="1400" dirty="0"/>
              <a:t> 2021</a:t>
            </a:r>
          </a:p>
        </p:txBody>
      </p:sp>
      <p:sp>
        <p:nvSpPr>
          <p:cNvPr id="36" name="Title 1">
            <a:extLst>
              <a:ext uri="{FF2B5EF4-FFF2-40B4-BE49-F238E27FC236}">
                <a16:creationId xmlns:a16="http://schemas.microsoft.com/office/drawing/2014/main" id="{646AE9B4-43CC-4BC1-8D70-06FE75763908}"/>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a:t>Intro |</a:t>
            </a:r>
            <a:endParaRPr lang="en-US" sz="2400" dirty="0"/>
          </a:p>
        </p:txBody>
      </p:sp>
      <p:sp>
        <p:nvSpPr>
          <p:cNvPr id="37" name="Content Placeholder 2">
            <a:extLst>
              <a:ext uri="{FF2B5EF4-FFF2-40B4-BE49-F238E27FC236}">
                <a16:creationId xmlns:a16="http://schemas.microsoft.com/office/drawing/2014/main" id="{3BA9D12A-C11F-46FB-86EE-DE175D89A60A}"/>
              </a:ext>
            </a:extLst>
          </p:cNvPr>
          <p:cNvSpPr txBox="1">
            <a:spLocks/>
          </p:cNvSpPr>
          <p:nvPr/>
        </p:nvSpPr>
        <p:spPr>
          <a:xfrm>
            <a:off x="1285213"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Project Details</a:t>
            </a:r>
          </a:p>
        </p:txBody>
      </p:sp>
    </p:spTree>
    <p:extLst>
      <p:ext uri="{BB962C8B-B14F-4D97-AF65-F5344CB8AC3E}">
        <p14:creationId xmlns:p14="http://schemas.microsoft.com/office/powerpoint/2010/main" val="324543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214C63F-A92B-4DF8-99DD-8BEB0D9E92DF}"/>
              </a:ext>
            </a:extLst>
          </p:cNvPr>
          <p:cNvSpPr/>
          <p:nvPr/>
        </p:nvSpPr>
        <p:spPr>
          <a:xfrm>
            <a:off x="-17514" y="20832"/>
            <a:ext cx="3746329" cy="6862762"/>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l="-13028" r="-1623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D6DFC35-04F0-4D2E-9B8D-E57DDF2B8B79}"/>
              </a:ext>
            </a:extLst>
          </p:cNvPr>
          <p:cNvSpPr/>
          <p:nvPr/>
        </p:nvSpPr>
        <p:spPr>
          <a:xfrm>
            <a:off x="7393526" y="2048623"/>
            <a:ext cx="3991970" cy="6602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6A51DD-90B2-49BE-9FA6-F5E34FB4D1EC}"/>
              </a:ext>
            </a:extLst>
          </p:cNvPr>
          <p:cNvSpPr/>
          <p:nvPr/>
        </p:nvSpPr>
        <p:spPr>
          <a:xfrm>
            <a:off x="955343" y="3643951"/>
            <a:ext cx="10515600" cy="2131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2C695-A7A3-4C79-9544-9AD20EB777E5}"/>
              </a:ext>
            </a:extLst>
          </p:cNvPr>
          <p:cNvSpPr>
            <a:spLocks noGrp="1"/>
          </p:cNvSpPr>
          <p:nvPr>
            <p:ph type="title"/>
          </p:nvPr>
        </p:nvSpPr>
        <p:spPr>
          <a:xfrm>
            <a:off x="838200" y="3092224"/>
            <a:ext cx="10515600" cy="465079"/>
          </a:xfrm>
        </p:spPr>
        <p:txBody>
          <a:bodyPr>
            <a:normAutofit fontScale="90000"/>
          </a:bodyPr>
          <a:lstStyle/>
          <a:p>
            <a:r>
              <a:rPr lang="en-US" sz="2800" dirty="0"/>
              <a:t>Python Packages</a:t>
            </a:r>
          </a:p>
        </p:txBody>
      </p:sp>
      <p:sp>
        <p:nvSpPr>
          <p:cNvPr id="4" name="Title 1">
            <a:extLst>
              <a:ext uri="{FF2B5EF4-FFF2-40B4-BE49-F238E27FC236}">
                <a16:creationId xmlns:a16="http://schemas.microsoft.com/office/drawing/2014/main" id="{76BC06FD-C9E2-486A-B2F8-2E5A8C47B84B}"/>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Intro |</a:t>
            </a:r>
          </a:p>
        </p:txBody>
      </p:sp>
      <p:sp>
        <p:nvSpPr>
          <p:cNvPr id="5" name="Content Placeholder 2">
            <a:extLst>
              <a:ext uri="{FF2B5EF4-FFF2-40B4-BE49-F238E27FC236}">
                <a16:creationId xmlns:a16="http://schemas.microsoft.com/office/drawing/2014/main" id="{8F5767C1-34A2-4761-913F-6DFD31709933}"/>
              </a:ext>
            </a:extLst>
          </p:cNvPr>
          <p:cNvSpPr txBox="1">
            <a:spLocks/>
          </p:cNvSpPr>
          <p:nvPr/>
        </p:nvSpPr>
        <p:spPr>
          <a:xfrm>
            <a:off x="1285213"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Software &amp; Packages</a:t>
            </a:r>
          </a:p>
        </p:txBody>
      </p:sp>
      <p:pic>
        <p:nvPicPr>
          <p:cNvPr id="6" name="Picture 5">
            <a:extLst>
              <a:ext uri="{FF2B5EF4-FFF2-40B4-BE49-F238E27FC236}">
                <a16:creationId xmlns:a16="http://schemas.microsoft.com/office/drawing/2014/main" id="{FCD6C7DD-76F3-497B-9C61-264183FF5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28" y="3850230"/>
            <a:ext cx="1960309" cy="792292"/>
          </a:xfrm>
          <a:prstGeom prst="rect">
            <a:avLst/>
          </a:prstGeom>
        </p:spPr>
      </p:pic>
      <p:pic>
        <p:nvPicPr>
          <p:cNvPr id="7" name="Picture 6">
            <a:extLst>
              <a:ext uri="{FF2B5EF4-FFF2-40B4-BE49-F238E27FC236}">
                <a16:creationId xmlns:a16="http://schemas.microsoft.com/office/drawing/2014/main" id="{194964F0-75E3-4FBF-9F90-4D01FBD4E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740" y="4724470"/>
            <a:ext cx="1685704" cy="667697"/>
          </a:xfrm>
          <a:prstGeom prst="rect">
            <a:avLst/>
          </a:prstGeom>
        </p:spPr>
      </p:pic>
      <p:pic>
        <p:nvPicPr>
          <p:cNvPr id="8" name="Picture 7">
            <a:extLst>
              <a:ext uri="{FF2B5EF4-FFF2-40B4-BE49-F238E27FC236}">
                <a16:creationId xmlns:a16="http://schemas.microsoft.com/office/drawing/2014/main" id="{ACBDE2CB-330A-4FBD-8F8A-697E252FB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0518" y="4328324"/>
            <a:ext cx="2011981" cy="1083012"/>
          </a:xfrm>
          <a:prstGeom prst="rect">
            <a:avLst/>
          </a:prstGeom>
        </p:spPr>
      </p:pic>
      <p:pic>
        <p:nvPicPr>
          <p:cNvPr id="9" name="Picture 8">
            <a:extLst>
              <a:ext uri="{FF2B5EF4-FFF2-40B4-BE49-F238E27FC236}">
                <a16:creationId xmlns:a16="http://schemas.microsoft.com/office/drawing/2014/main" id="{668DFC81-7A61-4028-A7DD-C3E781AE1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2576" y="4093380"/>
            <a:ext cx="1561239" cy="1130403"/>
          </a:xfrm>
          <a:prstGeom prst="rect">
            <a:avLst/>
          </a:prstGeom>
        </p:spPr>
      </p:pic>
      <p:pic>
        <p:nvPicPr>
          <p:cNvPr id="10" name="Picture 9">
            <a:extLst>
              <a:ext uri="{FF2B5EF4-FFF2-40B4-BE49-F238E27FC236}">
                <a16:creationId xmlns:a16="http://schemas.microsoft.com/office/drawing/2014/main" id="{6B5ED26C-3B51-46E8-B4B4-7696A90F7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213" y="3990447"/>
            <a:ext cx="1790305" cy="511859"/>
          </a:xfrm>
          <a:prstGeom prst="rect">
            <a:avLst/>
          </a:prstGeom>
        </p:spPr>
      </p:pic>
      <p:pic>
        <p:nvPicPr>
          <p:cNvPr id="11" name="Picture 10">
            <a:extLst>
              <a:ext uri="{FF2B5EF4-FFF2-40B4-BE49-F238E27FC236}">
                <a16:creationId xmlns:a16="http://schemas.microsoft.com/office/drawing/2014/main" id="{1A4027E3-AD6D-4433-9A84-2D170B3DB0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343" y="4703721"/>
            <a:ext cx="2347177" cy="782392"/>
          </a:xfrm>
          <a:prstGeom prst="rect">
            <a:avLst/>
          </a:prstGeom>
        </p:spPr>
      </p:pic>
      <p:pic>
        <p:nvPicPr>
          <p:cNvPr id="12" name="Picture 11">
            <a:extLst>
              <a:ext uri="{FF2B5EF4-FFF2-40B4-BE49-F238E27FC236}">
                <a16:creationId xmlns:a16="http://schemas.microsoft.com/office/drawing/2014/main" id="{1B93E8CE-A4BA-4918-A672-EBBA924F12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0518" y="3857934"/>
            <a:ext cx="753209" cy="819369"/>
          </a:xfrm>
          <a:prstGeom prst="rect">
            <a:avLst/>
          </a:prstGeom>
        </p:spPr>
      </p:pic>
      <p:pic>
        <p:nvPicPr>
          <p:cNvPr id="13" name="Picture 12">
            <a:extLst>
              <a:ext uri="{FF2B5EF4-FFF2-40B4-BE49-F238E27FC236}">
                <a16:creationId xmlns:a16="http://schemas.microsoft.com/office/drawing/2014/main" id="{4DEB416E-9D75-4980-8827-780C32DC73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73" y="3828266"/>
            <a:ext cx="2000232" cy="1000116"/>
          </a:xfrm>
          <a:prstGeom prst="rect">
            <a:avLst/>
          </a:prstGeom>
        </p:spPr>
      </p:pic>
      <p:pic>
        <p:nvPicPr>
          <p:cNvPr id="14" name="Picture 13">
            <a:extLst>
              <a:ext uri="{FF2B5EF4-FFF2-40B4-BE49-F238E27FC236}">
                <a16:creationId xmlns:a16="http://schemas.microsoft.com/office/drawing/2014/main" id="{02529A9F-BC16-43E7-B58E-465B83E6A5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9291" y="4698279"/>
            <a:ext cx="1586552" cy="793276"/>
          </a:xfrm>
          <a:prstGeom prst="rect">
            <a:avLst/>
          </a:prstGeom>
        </p:spPr>
      </p:pic>
      <p:sp>
        <p:nvSpPr>
          <p:cNvPr id="17" name="Title 1">
            <a:extLst>
              <a:ext uri="{FF2B5EF4-FFF2-40B4-BE49-F238E27FC236}">
                <a16:creationId xmlns:a16="http://schemas.microsoft.com/office/drawing/2014/main" id="{399EF7B4-90CB-465B-B1FD-36747120A424}"/>
              </a:ext>
            </a:extLst>
          </p:cNvPr>
          <p:cNvSpPr txBox="1">
            <a:spLocks/>
          </p:cNvSpPr>
          <p:nvPr/>
        </p:nvSpPr>
        <p:spPr>
          <a:xfrm>
            <a:off x="7361830" y="1559428"/>
            <a:ext cx="3991970"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r"/>
            <a:r>
              <a:rPr lang="en-US" sz="2800" b="0" dirty="0"/>
              <a:t>Data Science Software</a:t>
            </a:r>
          </a:p>
        </p:txBody>
      </p:sp>
      <p:pic>
        <p:nvPicPr>
          <p:cNvPr id="18" name="Picture 17">
            <a:extLst>
              <a:ext uri="{FF2B5EF4-FFF2-40B4-BE49-F238E27FC236}">
                <a16:creationId xmlns:a16="http://schemas.microsoft.com/office/drawing/2014/main" id="{E9A6B326-D4B6-4177-94E0-AC2B0F08EB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76532" y="2091993"/>
            <a:ext cx="545248" cy="545248"/>
          </a:xfrm>
          <a:prstGeom prst="rect">
            <a:avLst/>
          </a:prstGeom>
        </p:spPr>
      </p:pic>
      <p:pic>
        <p:nvPicPr>
          <p:cNvPr id="19" name="Picture 18">
            <a:extLst>
              <a:ext uri="{FF2B5EF4-FFF2-40B4-BE49-F238E27FC236}">
                <a16:creationId xmlns:a16="http://schemas.microsoft.com/office/drawing/2014/main" id="{6058B8DC-64DC-4858-A2E7-C6E8BC318B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92696" y="2156671"/>
            <a:ext cx="545248" cy="545248"/>
          </a:xfrm>
          <a:prstGeom prst="rect">
            <a:avLst/>
          </a:prstGeom>
        </p:spPr>
      </p:pic>
      <p:pic>
        <p:nvPicPr>
          <p:cNvPr id="20" name="Picture 19">
            <a:extLst>
              <a:ext uri="{FF2B5EF4-FFF2-40B4-BE49-F238E27FC236}">
                <a16:creationId xmlns:a16="http://schemas.microsoft.com/office/drawing/2014/main" id="{E14A1DFF-405B-4CE0-B432-1685DD3569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71577" y="2156142"/>
            <a:ext cx="465080" cy="465080"/>
          </a:xfrm>
          <a:prstGeom prst="rect">
            <a:avLst/>
          </a:prstGeom>
        </p:spPr>
      </p:pic>
      <p:pic>
        <p:nvPicPr>
          <p:cNvPr id="21" name="Picture 20">
            <a:extLst>
              <a:ext uri="{FF2B5EF4-FFF2-40B4-BE49-F238E27FC236}">
                <a16:creationId xmlns:a16="http://schemas.microsoft.com/office/drawing/2014/main" id="{03FFA1F4-CD69-419C-A972-1100418821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29979" y="2159902"/>
            <a:ext cx="431328" cy="431328"/>
          </a:xfrm>
          <a:prstGeom prst="rect">
            <a:avLst/>
          </a:prstGeom>
        </p:spPr>
      </p:pic>
      <p:pic>
        <p:nvPicPr>
          <p:cNvPr id="22" name="Picture 21">
            <a:extLst>
              <a:ext uri="{FF2B5EF4-FFF2-40B4-BE49-F238E27FC236}">
                <a16:creationId xmlns:a16="http://schemas.microsoft.com/office/drawing/2014/main" id="{4E116E00-D0E1-431D-BDB8-1CAA8C5B8D83}"/>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7000" b="90778" l="4884" r="93721">
                        <a14:foregroundMark x1="51512" y1="7000" x2="61163" y2="9111"/>
                        <a14:foregroundMark x1="92558" y1="34000" x2="93837" y2="53556"/>
                        <a14:foregroundMark x1="42209" y1="91333" x2="50233" y2="90778"/>
                        <a14:foregroundMark x1="50233" y1="90778" x2="50233" y2="90778"/>
                        <a14:foregroundMark x1="17209" y1="78778" x2="14419" y2="77444"/>
                        <a14:foregroundMark x1="25233" y1="70667" x2="25116" y2="70000"/>
                        <a14:foregroundMark x1="15698" y1="68111" x2="15233" y2="65889"/>
                        <a14:foregroundMark x1="8023" y1="61444" x2="7209" y2="60444"/>
                        <a14:foregroundMark x1="11279" y1="53111" x2="11163" y2="47556"/>
                        <a14:foregroundMark x1="18372" y1="59111" x2="17791" y2="56889"/>
                        <a14:foregroundMark x1="17558" y1="44778" x2="18605" y2="41556"/>
                        <a14:foregroundMark x1="4884" y1="43000" x2="5698" y2="41000"/>
                        <a14:foregroundMark x1="13837" y1="34778" x2="14070" y2="30667"/>
                        <a14:foregroundMark x1="13605" y1="23111" x2="15116" y2="21444"/>
                        <a14:foregroundMark x1="24884" y1="20667" x2="25465" y2="18556"/>
                        <a14:foregroundMark x1="24070" y1="31222" x2="24651" y2="29667"/>
                        <a14:foregroundMark x1="35116" y1="21444" x2="35930" y2="20889"/>
                        <a14:foregroundMark x1="40233" y1="13556" x2="41512" y2="11778"/>
                        <a14:foregroundMark x1="29070" y1="11111" x2="32558" y2="10000"/>
                      </a14:backgroundRemoval>
                    </a14:imgEffect>
                  </a14:imgLayer>
                </a14:imgProps>
              </a:ext>
              <a:ext uri="{28A0092B-C50C-407E-A947-70E740481C1C}">
                <a14:useLocalDpi xmlns:a14="http://schemas.microsoft.com/office/drawing/2010/main" val="0"/>
              </a:ext>
            </a:extLst>
          </a:blip>
          <a:stretch>
            <a:fillRect/>
          </a:stretch>
        </p:blipFill>
        <p:spPr>
          <a:xfrm>
            <a:off x="8874740" y="2129659"/>
            <a:ext cx="457181" cy="478445"/>
          </a:xfrm>
          <a:prstGeom prst="rect">
            <a:avLst/>
          </a:prstGeom>
        </p:spPr>
      </p:pic>
      <p:pic>
        <p:nvPicPr>
          <p:cNvPr id="23" name="Picture 22">
            <a:extLst>
              <a:ext uri="{FF2B5EF4-FFF2-40B4-BE49-F238E27FC236}">
                <a16:creationId xmlns:a16="http://schemas.microsoft.com/office/drawing/2014/main" id="{5386BDEC-ECB3-4132-94D3-8964F2750C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59365" y="2117670"/>
            <a:ext cx="470379" cy="545248"/>
          </a:xfrm>
          <a:prstGeom prst="rect">
            <a:avLst/>
          </a:prstGeom>
        </p:spPr>
      </p:pic>
    </p:spTree>
    <p:extLst>
      <p:ext uri="{BB962C8B-B14F-4D97-AF65-F5344CB8AC3E}">
        <p14:creationId xmlns:p14="http://schemas.microsoft.com/office/powerpoint/2010/main" val="121169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15FA-80E0-4011-978F-D2F2D1CD22A1}"/>
              </a:ext>
            </a:extLst>
          </p:cNvPr>
          <p:cNvSpPr>
            <a:spLocks noGrp="1"/>
          </p:cNvSpPr>
          <p:nvPr>
            <p:ph type="title"/>
          </p:nvPr>
        </p:nvSpPr>
        <p:spPr>
          <a:xfrm>
            <a:off x="2598761" y="2761894"/>
            <a:ext cx="10515600" cy="667106"/>
          </a:xfrm>
        </p:spPr>
        <p:txBody>
          <a:bodyPr>
            <a:normAutofit fontScale="90000"/>
          </a:bodyPr>
          <a:lstStyle/>
          <a:p>
            <a:r>
              <a:rPr lang="en-US" dirty="0"/>
              <a:t>Battle Creek, Dec 19</a:t>
            </a:r>
            <a:r>
              <a:rPr lang="en-US" baseline="30000" dirty="0"/>
              <a:t>th</a:t>
            </a:r>
            <a:r>
              <a:rPr lang="en-US" dirty="0"/>
              <a:t> 2019</a:t>
            </a:r>
          </a:p>
        </p:txBody>
      </p:sp>
      <p:sp>
        <p:nvSpPr>
          <p:cNvPr id="3" name="Content Placeholder 2">
            <a:extLst>
              <a:ext uri="{FF2B5EF4-FFF2-40B4-BE49-F238E27FC236}">
                <a16:creationId xmlns:a16="http://schemas.microsoft.com/office/drawing/2014/main" id="{B4262794-7902-4607-9835-DF1369FF9A0B}"/>
              </a:ext>
            </a:extLst>
          </p:cNvPr>
          <p:cNvSpPr>
            <a:spLocks noGrp="1"/>
          </p:cNvSpPr>
          <p:nvPr>
            <p:ph idx="1"/>
          </p:nvPr>
        </p:nvSpPr>
        <p:spPr>
          <a:xfrm>
            <a:off x="-1139" y="666000"/>
            <a:ext cx="2287114" cy="6535300"/>
          </a:xfrm>
        </p:spPr>
        <p:txBody>
          <a:bodyPr>
            <a:noAutofit/>
          </a:bodyPr>
          <a:lstStyle/>
          <a:p>
            <a:pPr marL="0" indent="0">
              <a:buNone/>
            </a:pPr>
            <a:r>
              <a:rPr lang="en-US" sz="600" dirty="0">
                <a:solidFill>
                  <a:srgbClr val="FFFFFF"/>
                </a:solidFill>
              </a:rPr>
              <a:t>Thank you. Thank you. Thank you to Vice President Pence. He's a good guy. We've done a great job together. And Merry Christmas, Michigan. Thank you, Michigan. What a victory we had in Michigan. What a victory was that. One of the greats. Was that the greatest evening? But I'm thrilled to be here with thousands of hardworking patriots as we celebrate the miracle of Christmas, the greatness of America and the glory of God. Thank you very much. And did you notice that everybody is saying Merry Christmas again? Did you notice? Saying Merry Christmas. I remember when I first started this beautiful trip, this beautiful journey, I just said to the First Lady, "You are so lucky. I took you on this fantastic journey. It's so much fun. They want to impeach you. They want to do worse than that." By the way, by the way, by the way, it doesn't really feel like we're being impeached. The country is doing better than ever before. We did nothing wrong. We did nothing wrong. And we have tremendous support in the Republican Party like we've never had before. Nobody's ever had this kind of support. But this sacred season, our country is thriving and it's thriving truly like it has never, it has never happened before to the extent what's happening now. And by the way, your state, because of us, not because of local government, but because of us, because of the job that we've done. Because I understand she's not fixing those potholes. That's what the word is. It was all about roads and they want to raise those gasoline taxes on you. We don't want to do that. But she's not fixing the potholes. But Michigan's had the best year it's ever had. Best year it's ever had. And that's because we have auto companies expanding and thriving and they're coming in from Japan and they're coming in from a lot of other places. Look what's happening. And you know, I don't know if you know this, but probably 10 years ago I was honored. I was the Man Of The Year by I think somebody, whoever. I was the Man Of The Year in Michigan. Can you believe it? Long time. And that was long before I ever decided to do this. I was happy. I had a beautiful life. What the hell did I do this for? But look how we're doing. Do we love it? I love it. But anyway, I was the Man Of The Year and probably close to 10 years ago and I came to Michigan. He said, "You're still the Man Of The Year." Thank you. Who said that? Thank you. So I came in and I remember the speech so well. I said, "Why are you allowing them to steal your car companies? Why are you allowing them to go to Mexico and to go from China where they come in from China, they build them in China, they sell them into our country with no tax and you lose your jobs, you lose your factories, the companies leave and you get nothing. Why are they lying?" I asked that a long time ago and we stopped it. We've stopped it. And you see that. And we just made the USMCA. We're getting rid of NAFTA, which I think is the worst trade deal ever. And it's very exciting. It's a great deal. It's a great deal. It's going to stop exactly what we were just talking about. It makes it very, very prohibitive. They can do it, but they've got to pay a hell of a big price to do it. And history has proven that stops them. But we have a great USMCA that we negotiated with Mexico, with Canada. Now, from the standpoint of the farmers, you know what's going on. We had tremendous trade barriers in Canada. We had attacks on dairy products, 297% tariff, nobody talked about it, with Canada. And we had some really bad things with Mexico. We now have a wonderful deal. And if we didn't have a good deal, you know what I would have done what? What? I would have put tariffs on both countries and that would have been it, right? That would have been it. Unfortunately the deal's been sitting with Nancy Pelosi for a long time and what happened? And she had a lot of pressure, especially from manufacturing areas, farm areas, a lot of pressure to sign it. So here's what happens. So I get along with labor. I had a lot of union labor vote for me, tremendous amount of labor. In New York where I come from, we have a lot of unions. </a:t>
            </a:r>
          </a:p>
        </p:txBody>
      </p:sp>
      <p:sp>
        <p:nvSpPr>
          <p:cNvPr id="4" name="Title 1">
            <a:extLst>
              <a:ext uri="{FF2B5EF4-FFF2-40B4-BE49-F238E27FC236}">
                <a16:creationId xmlns:a16="http://schemas.microsoft.com/office/drawing/2014/main" id="{647B7FA9-3D2D-4CC9-9693-A6C9C3A9F4E6}"/>
              </a:ext>
            </a:extLst>
          </p:cNvPr>
          <p:cNvSpPr txBox="1">
            <a:spLocks/>
          </p:cNvSpPr>
          <p:nvPr/>
        </p:nvSpPr>
        <p:spPr>
          <a:xfrm>
            <a:off x="162699" y="-4762"/>
            <a:ext cx="1622883"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Intro |</a:t>
            </a:r>
          </a:p>
        </p:txBody>
      </p:sp>
      <p:sp>
        <p:nvSpPr>
          <p:cNvPr id="5" name="Content Placeholder 2">
            <a:extLst>
              <a:ext uri="{FF2B5EF4-FFF2-40B4-BE49-F238E27FC236}">
                <a16:creationId xmlns:a16="http://schemas.microsoft.com/office/drawing/2014/main" id="{261973C3-CE65-4122-8744-DCFB5C6A68C1}"/>
              </a:ext>
            </a:extLst>
          </p:cNvPr>
          <p:cNvSpPr txBox="1">
            <a:spLocks/>
          </p:cNvSpPr>
          <p:nvPr/>
        </p:nvSpPr>
        <p:spPr>
          <a:xfrm>
            <a:off x="1285213" y="115329"/>
            <a:ext cx="2151749"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Rally Speech Sample</a:t>
            </a:r>
          </a:p>
        </p:txBody>
      </p:sp>
      <p:sp>
        <p:nvSpPr>
          <p:cNvPr id="11" name="TextBox 10">
            <a:extLst>
              <a:ext uri="{FF2B5EF4-FFF2-40B4-BE49-F238E27FC236}">
                <a16:creationId xmlns:a16="http://schemas.microsoft.com/office/drawing/2014/main" id="{C6A8690D-EF6B-4BE1-ADA4-AF8F6CE59941}"/>
              </a:ext>
            </a:extLst>
          </p:cNvPr>
          <p:cNvSpPr txBox="1"/>
          <p:nvPr/>
        </p:nvSpPr>
        <p:spPr>
          <a:xfrm>
            <a:off x="3442647" y="3429000"/>
            <a:ext cx="6175612" cy="1938992"/>
          </a:xfrm>
          <a:prstGeom prst="rect">
            <a:avLst/>
          </a:prstGeom>
          <a:noFill/>
        </p:spPr>
        <p:txBody>
          <a:bodyPr wrap="square">
            <a:spAutoFit/>
          </a:bodyPr>
          <a:lstStyle/>
          <a:p>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Thank you. Thank you. Thank you to Vice President Pence. He's a good guy. We've done a great job together. And Merry Christmas, Michigan. Thank you, Michigan. What a victory we had in Michigan. What a victory was that. One of the greats. Was that the greatest evening? But I'm thrilled to be here with thousands of hardworking patriots as we celebrate the miracle of Christmas, the greatness of America and the glory of God. Thank you very much. And did you notice that everybody is saying Merry Christmas again? Did you notice? Saying Merry Christmas. I remember when I first started this beautiful trip, this beautiful journey, I just said to the First Lady, "You are so lucky. I took you on this fantastic journey. It's so much fun. They want to impeach you. </a:t>
            </a:r>
            <a:endParaRPr lang="en-US" dirty="0"/>
          </a:p>
        </p:txBody>
      </p:sp>
      <p:sp>
        <p:nvSpPr>
          <p:cNvPr id="12" name="TextBox 11">
            <a:extLst>
              <a:ext uri="{FF2B5EF4-FFF2-40B4-BE49-F238E27FC236}">
                <a16:creationId xmlns:a16="http://schemas.microsoft.com/office/drawing/2014/main" id="{35D709FE-5E4B-4640-A014-35C0296A89F3}"/>
              </a:ext>
            </a:extLst>
          </p:cNvPr>
          <p:cNvSpPr txBox="1"/>
          <p:nvPr/>
        </p:nvSpPr>
        <p:spPr>
          <a:xfrm>
            <a:off x="2598761" y="2454117"/>
            <a:ext cx="6175612"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Rally Speech Sample: Battle Creek, Michigan</a:t>
            </a:r>
            <a:endParaRPr lang="en-US" sz="2000" dirty="0"/>
          </a:p>
        </p:txBody>
      </p:sp>
    </p:spTree>
    <p:extLst>
      <p:ext uri="{BB962C8B-B14F-4D97-AF65-F5344CB8AC3E}">
        <p14:creationId xmlns:p14="http://schemas.microsoft.com/office/powerpoint/2010/main" val="279376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15FA-80E0-4011-978F-D2F2D1CD22A1}"/>
              </a:ext>
            </a:extLst>
          </p:cNvPr>
          <p:cNvSpPr>
            <a:spLocks noGrp="1"/>
          </p:cNvSpPr>
          <p:nvPr>
            <p:ph type="title"/>
          </p:nvPr>
        </p:nvSpPr>
        <p:spPr>
          <a:xfrm>
            <a:off x="2434988" y="2155468"/>
            <a:ext cx="5303293" cy="667106"/>
          </a:xfrm>
        </p:spPr>
        <p:txBody>
          <a:bodyPr>
            <a:normAutofit fontScale="90000"/>
          </a:bodyPr>
          <a:lstStyle/>
          <a:p>
            <a:r>
              <a:rPr lang="en-US" dirty="0"/>
              <a:t>Text Preprocessing</a:t>
            </a:r>
          </a:p>
        </p:txBody>
      </p:sp>
      <p:sp>
        <p:nvSpPr>
          <p:cNvPr id="3" name="Content Placeholder 2">
            <a:extLst>
              <a:ext uri="{FF2B5EF4-FFF2-40B4-BE49-F238E27FC236}">
                <a16:creationId xmlns:a16="http://schemas.microsoft.com/office/drawing/2014/main" id="{B4262794-7902-4607-9835-DF1369FF9A0B}"/>
              </a:ext>
            </a:extLst>
          </p:cNvPr>
          <p:cNvSpPr>
            <a:spLocks noGrp="1"/>
          </p:cNvSpPr>
          <p:nvPr>
            <p:ph idx="1"/>
          </p:nvPr>
        </p:nvSpPr>
        <p:spPr>
          <a:xfrm>
            <a:off x="-1139" y="666000"/>
            <a:ext cx="2287114" cy="6535300"/>
          </a:xfrm>
        </p:spPr>
        <p:txBody>
          <a:bodyPr>
            <a:noAutofit/>
          </a:bodyPr>
          <a:lstStyle/>
          <a:p>
            <a:pPr marL="0" indent="0">
              <a:buNone/>
            </a:pPr>
            <a:r>
              <a:rPr lang="en-US" sz="600" dirty="0">
                <a:solidFill>
                  <a:srgbClr val="FFFFFF"/>
                </a:solidFill>
              </a:rPr>
              <a:t>Thank you. Thank you. Thank you to Vice President Pence. He's a good guy. We've done a great job together. And Merry Christmas, Michigan. Thank you, Michigan. What a victory we had in Michigan. What a victory was that. One of the greats. Was that the greatest evening? But I'm thrilled to be here with thousands of hardworking patriots as we celebrate the miracle of Christmas, the greatness of America and the glory of God. Thank you very much. And did you notice that everybody is saying Merry Christmas again? Did you notice? Saying Merry Christmas. I remember when I first started this beautiful trip, this beautiful journey, I just said to the First Lady, "You are so lucky. I took you on this fantastic journey. It's so much fun. They want to impeach you. They want to do worse than that." By the way, by the way, by the way, it doesn't really feel like we're being impeached. The country is doing better than ever before. We did nothing wrong. We did nothing wrong. And we have tremendous support in the Republican Party like we've never had before. Nobody's ever had this kind of support. But this sacred season, our country is thriving and it's thriving truly like it has never, it has never happened before to the extent what's happening now. And by the way, your state, because of us, not because of local government, but because of us, because of the job that we've done. Because I understand she's not fixing those potholes. That's what the word is. It was all about roads and they want to raise those gasoline taxes on you. We don't want to do that. But she's not fixing the potholes. But Michigan's had the best year it's ever had. Best year it's ever had. And that's because we have auto companies expanding and thriving and they're coming in from Japan and they're coming in from a lot of other places. Look what's happening. And you know, I don't know if you know this, but probably 10 years ago I was honored. I was the Man Of The Year by I think somebody, whoever. I was the Man Of The Year in Michigan. Can you believe it? Long time. And that was long before I ever decided to do this. I was happy. I had a beautiful life. What the hell did I do this for? But look how we're doing. Do we love it? I love it. But anyway, I was the Man Of The Year and probably close to 10 years ago and I came to Michigan. He said, "You're still the Man Of The Year." Thank you. Who said that? Thank you. So I came in and I remember the speech so well. I said, "Why are you allowing them to steal your car companies? Why are you allowing them to go to Mexico and to go from China where they come in from China, they build them in China, they sell them into our country with no tax and you lose your jobs, you lose your factories, the companies leave and you get nothing. Why are they lying?" I asked that a long time ago and we stopped it. We've stopped it. And you see that. And we just made the USMCA. We're getting rid of NAFTA, which I think is the worst trade deal ever. And it's very exciting. It's a great deal. It's a great deal. It's going to stop exactly what we were just talking about. It makes it very, very prohibitive. They can do it, but they've got to pay a hell of a big price to do it. And history has proven that stops them. But we have a great USMCA that we negotiated with Mexico, with Canada. Now, from the standpoint of the farmers, you know what's going on. We had tremendous trade barriers in Canada. We had attacks on dairy products, 297% tariff, nobody talked about it, with Canada. And we had some really bad things with Mexico. We now have a wonderful deal. And if we didn't have a good deal, you know what I would have done what? What? I would have put tariffs on both countries and that would have been it, right? That would have been it. Unfortunately the deal's been sitting with Nancy Pelosi for a long time and what happened? And she had a lot of pressure, especially from manufacturing areas, farm areas, a lot of pressure to sign it. So here's what happens. So I get along with labor. I had a lot of union labor vote for me, tremendous amount of labor. In New York where I come from, we have a lot of unions. </a:t>
            </a:r>
          </a:p>
        </p:txBody>
      </p:sp>
      <p:sp>
        <p:nvSpPr>
          <p:cNvPr id="4" name="Title 1">
            <a:extLst>
              <a:ext uri="{FF2B5EF4-FFF2-40B4-BE49-F238E27FC236}">
                <a16:creationId xmlns:a16="http://schemas.microsoft.com/office/drawing/2014/main" id="{647B7FA9-3D2D-4CC9-9693-A6C9C3A9F4E6}"/>
              </a:ext>
            </a:extLst>
          </p:cNvPr>
          <p:cNvSpPr txBox="1">
            <a:spLocks/>
          </p:cNvSpPr>
          <p:nvPr/>
        </p:nvSpPr>
        <p:spPr>
          <a:xfrm>
            <a:off x="162699" y="-4762"/>
            <a:ext cx="5214519"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Text Preprocessing |</a:t>
            </a:r>
          </a:p>
        </p:txBody>
      </p:sp>
      <p:sp>
        <p:nvSpPr>
          <p:cNvPr id="5" name="Content Placeholder 2">
            <a:extLst>
              <a:ext uri="{FF2B5EF4-FFF2-40B4-BE49-F238E27FC236}">
                <a16:creationId xmlns:a16="http://schemas.microsoft.com/office/drawing/2014/main" id="{261973C3-CE65-4122-8744-DCFB5C6A68C1}"/>
              </a:ext>
            </a:extLst>
          </p:cNvPr>
          <p:cNvSpPr txBox="1">
            <a:spLocks/>
          </p:cNvSpPr>
          <p:nvPr/>
        </p:nvSpPr>
        <p:spPr>
          <a:xfrm>
            <a:off x="3385806" y="149022"/>
            <a:ext cx="5716088"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Tokenization, </a:t>
            </a:r>
            <a:r>
              <a:rPr lang="en-US" sz="1400" dirty="0" err="1"/>
              <a:t>Stopwords</a:t>
            </a:r>
            <a:r>
              <a:rPr lang="en-US" sz="1400" dirty="0"/>
              <a:t> Removal, Lemmatization</a:t>
            </a:r>
          </a:p>
        </p:txBody>
      </p:sp>
      <p:sp>
        <p:nvSpPr>
          <p:cNvPr id="11" name="TextBox 10">
            <a:extLst>
              <a:ext uri="{FF2B5EF4-FFF2-40B4-BE49-F238E27FC236}">
                <a16:creationId xmlns:a16="http://schemas.microsoft.com/office/drawing/2014/main" id="{C6A8690D-EF6B-4BE1-ADA4-AF8F6CE59941}"/>
              </a:ext>
            </a:extLst>
          </p:cNvPr>
          <p:cNvSpPr txBox="1"/>
          <p:nvPr/>
        </p:nvSpPr>
        <p:spPr>
          <a:xfrm>
            <a:off x="3156044" y="3483757"/>
            <a:ext cx="6175612" cy="1938992"/>
          </a:xfrm>
          <a:prstGeom prst="rect">
            <a:avLst/>
          </a:prstGeom>
          <a:noFill/>
        </p:spPr>
        <p:txBody>
          <a:bodyPr wrap="square">
            <a:spAutoFit/>
          </a:bodyPr>
          <a:lstStyle/>
          <a:p>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Thank      you.      Thank  you.    Thank you to Vice President Pence. He's a good guy. We've done a great job together. And Merry Christmas, Michigan. Thank you, Michigan. What a victory we had in Michigan. What a victory was that. One of the </a:t>
            </a:r>
            <a:r>
              <a:rPr kumimoji="0" lang="en-US" sz="1200" b="0" i="0" u="none" strike="noStrike" kern="1200" cap="none" spc="0" normalizeH="0" baseline="0" noProof="0" dirty="0">
                <a:ln>
                  <a:noFill/>
                </a:ln>
                <a:solidFill>
                  <a:prstClr val="white"/>
                </a:solidFill>
                <a:effectLst/>
                <a:highlight>
                  <a:srgbClr val="FF0000"/>
                </a:highlight>
                <a:uLnTx/>
                <a:uFillTx/>
                <a:latin typeface="Noto Serif" panose="02020600060500020200" pitchFamily="18" charset="0"/>
                <a:ea typeface="Noto Serif" panose="02020600060500020200" pitchFamily="18" charset="0"/>
                <a:cs typeface="Noto Serif" panose="02020600060500020200" pitchFamily="18" charset="0"/>
              </a:rPr>
              <a:t>greats.</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Was that the </a:t>
            </a:r>
            <a:r>
              <a:rPr kumimoji="0" lang="en-US" sz="1200" b="0" i="0" u="none" strike="noStrike" kern="1200" cap="none" spc="0" normalizeH="0" baseline="0" noProof="0" dirty="0">
                <a:ln>
                  <a:noFill/>
                </a:ln>
                <a:solidFill>
                  <a:prstClr val="white"/>
                </a:solidFill>
                <a:effectLst/>
                <a:highlight>
                  <a:srgbClr val="FF0000"/>
                </a:highlight>
                <a:uLnTx/>
                <a:uFillTx/>
                <a:latin typeface="Noto Serif" panose="02020600060500020200" pitchFamily="18" charset="0"/>
                <a:ea typeface="Noto Serif" panose="02020600060500020200" pitchFamily="18" charset="0"/>
                <a:cs typeface="Noto Serif" panose="02020600060500020200" pitchFamily="18" charset="0"/>
              </a:rPr>
              <a:t>greatest</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evening? But I'm thrilled to </a:t>
            </a:r>
            <a:r>
              <a:rPr kumimoji="0" lang="en-US" sz="1200" b="0"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rPr>
              <a:t>be</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here with thousands of hardworking patriots as we celebrate the miracle of Christmas, the </a:t>
            </a:r>
            <a:r>
              <a:rPr kumimoji="0" lang="en-US" sz="1200" b="0" i="0" u="none" strike="noStrike" kern="1200" cap="none" spc="0" normalizeH="0" baseline="0" noProof="0" dirty="0">
                <a:ln>
                  <a:noFill/>
                </a:ln>
                <a:solidFill>
                  <a:prstClr val="white"/>
                </a:solidFill>
                <a:effectLst/>
                <a:highlight>
                  <a:srgbClr val="FF0000"/>
                </a:highlight>
                <a:uLnTx/>
                <a:uFillTx/>
                <a:latin typeface="Noto Serif" panose="02020600060500020200" pitchFamily="18" charset="0"/>
                <a:ea typeface="Noto Serif" panose="02020600060500020200" pitchFamily="18" charset="0"/>
                <a:cs typeface="Noto Serif" panose="02020600060500020200" pitchFamily="18" charset="0"/>
              </a:rPr>
              <a:t>greatness</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of America and the glory of God. Thank you very much. And did you notice that everybody is saying Merry Christmas again? Did you notice</a:t>
            </a:r>
            <a:r>
              <a:rPr kumimoji="0" lang="en-US" sz="1200" b="0"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rPr>
              <a:t>?</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Saying Merry Christmas. I remember when I first started this beautiful trip, this </a:t>
            </a:r>
            <a:r>
              <a:rPr kumimoji="0" lang="en-US" sz="1200" b="0"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rPr>
              <a:t>is</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1200" b="0"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rPr>
              <a:t>a</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beautiful journey, I just said to the First Lady, "You </a:t>
            </a:r>
            <a:r>
              <a:rPr kumimoji="0" lang="en-US" sz="1200" b="0"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rPr>
              <a:t>are</a:t>
            </a:r>
            <a:r>
              <a:rPr kumimoji="0" lang="en-US" sz="12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so lucky. I took you on this fantastic journey. It's so much fun. They want to impeach you. </a:t>
            </a:r>
            <a:endParaRPr lang="en-US" dirty="0"/>
          </a:p>
        </p:txBody>
      </p:sp>
      <p:sp>
        <p:nvSpPr>
          <p:cNvPr id="12" name="TextBox 11">
            <a:extLst>
              <a:ext uri="{FF2B5EF4-FFF2-40B4-BE49-F238E27FC236}">
                <a16:creationId xmlns:a16="http://schemas.microsoft.com/office/drawing/2014/main" id="{35D709FE-5E4B-4640-A014-35C0296A89F3}"/>
              </a:ext>
            </a:extLst>
          </p:cNvPr>
          <p:cNvSpPr txBox="1"/>
          <p:nvPr/>
        </p:nvSpPr>
        <p:spPr>
          <a:xfrm>
            <a:off x="2434988" y="1909846"/>
            <a:ext cx="6175612"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Using </a:t>
            </a:r>
            <a:r>
              <a:rPr kumimoji="0" lang="en-US" sz="1400" b="0" i="0" u="none" strike="noStrike" kern="1200" cap="none" spc="0" normalizeH="0" baseline="0" noProof="0" dirty="0" err="1">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Gensim</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&amp; NLTK</a:t>
            </a:r>
            <a:endParaRPr lang="en-US" sz="2000" dirty="0"/>
          </a:p>
        </p:txBody>
      </p:sp>
      <p:sp>
        <p:nvSpPr>
          <p:cNvPr id="6" name="Double Brace 5">
            <a:extLst>
              <a:ext uri="{FF2B5EF4-FFF2-40B4-BE49-F238E27FC236}">
                <a16:creationId xmlns:a16="http://schemas.microsoft.com/office/drawing/2014/main" id="{CD45A5CF-BA4D-4EC0-9E8F-1A12AF83CC06}"/>
              </a:ext>
            </a:extLst>
          </p:cNvPr>
          <p:cNvSpPr/>
          <p:nvPr/>
        </p:nvSpPr>
        <p:spPr>
          <a:xfrm>
            <a:off x="3156044" y="3524701"/>
            <a:ext cx="651681" cy="195218"/>
          </a:xfrm>
          <a:prstGeom prst="bracePair">
            <a:avLst/>
          </a:prstGeom>
          <a:ln w="1270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Double Brace 8">
            <a:extLst>
              <a:ext uri="{FF2B5EF4-FFF2-40B4-BE49-F238E27FC236}">
                <a16:creationId xmlns:a16="http://schemas.microsoft.com/office/drawing/2014/main" id="{AF37EB18-B6CD-4748-A8EC-38AD4E961430}"/>
              </a:ext>
            </a:extLst>
          </p:cNvPr>
          <p:cNvSpPr/>
          <p:nvPr/>
        </p:nvSpPr>
        <p:spPr>
          <a:xfrm>
            <a:off x="3862317" y="3524701"/>
            <a:ext cx="464023" cy="195218"/>
          </a:xfrm>
          <a:prstGeom prst="bracePair">
            <a:avLst/>
          </a:prstGeom>
          <a:ln w="1270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Double Brace 9">
            <a:extLst>
              <a:ext uri="{FF2B5EF4-FFF2-40B4-BE49-F238E27FC236}">
                <a16:creationId xmlns:a16="http://schemas.microsoft.com/office/drawing/2014/main" id="{660E8D12-2889-40E3-8ECD-AAC8F7507D3E}"/>
              </a:ext>
            </a:extLst>
          </p:cNvPr>
          <p:cNvSpPr/>
          <p:nvPr/>
        </p:nvSpPr>
        <p:spPr>
          <a:xfrm>
            <a:off x="4404817" y="3524700"/>
            <a:ext cx="1005840" cy="192024"/>
          </a:xfrm>
          <a:prstGeom prst="bracePair">
            <a:avLst/>
          </a:prstGeom>
          <a:ln w="1270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ket 6">
            <a:extLst>
              <a:ext uri="{FF2B5EF4-FFF2-40B4-BE49-F238E27FC236}">
                <a16:creationId xmlns:a16="http://schemas.microsoft.com/office/drawing/2014/main" id="{3F72594B-DC3A-4CAE-9D5A-67083389CE7E}"/>
              </a:ext>
            </a:extLst>
          </p:cNvPr>
          <p:cNvSpPr/>
          <p:nvPr/>
        </p:nvSpPr>
        <p:spPr>
          <a:xfrm rot="16200000">
            <a:off x="4038935" y="2680311"/>
            <a:ext cx="129551" cy="134601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B639264-B085-4DF8-A17D-8A7600A5A03C}"/>
              </a:ext>
            </a:extLst>
          </p:cNvPr>
          <p:cNvSpPr txBox="1"/>
          <p:nvPr/>
        </p:nvSpPr>
        <p:spPr>
          <a:xfrm>
            <a:off x="2592789" y="2776376"/>
            <a:ext cx="3021842" cy="469359"/>
          </a:xfrm>
          <a:prstGeom prst="rect">
            <a:avLst/>
          </a:prstGeom>
          <a:noFill/>
        </p:spPr>
        <p:txBody>
          <a:bodyPr wrap="square">
            <a:spAutoFit/>
          </a:bodyPr>
          <a:lstStyle/>
          <a:p>
            <a:pPr algn="ctr"/>
            <a:r>
              <a:rPr kumimoji="0" lang="en-US" sz="1400" b="1"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Tokenization</a:t>
            </a:r>
          </a:p>
          <a:p>
            <a:pPr algn="ctr"/>
            <a:r>
              <a:rPr lang="en-US" sz="1050" dirty="0">
                <a:solidFill>
                  <a:prstClr val="white"/>
                </a:solidFill>
                <a:latin typeface="Noto Serif" panose="02020600060500020200" pitchFamily="18" charset="0"/>
                <a:ea typeface="Noto Serif" panose="02020600060500020200" pitchFamily="18" charset="0"/>
                <a:cs typeface="Noto Serif" panose="02020600060500020200" pitchFamily="18" charset="0"/>
              </a:rPr>
              <a:t>Break into readable format (words, bigram)</a:t>
            </a:r>
            <a:endParaRPr lang="en-US" sz="1400" dirty="0"/>
          </a:p>
        </p:txBody>
      </p:sp>
      <p:sp>
        <p:nvSpPr>
          <p:cNvPr id="21" name="TextBox 20">
            <a:extLst>
              <a:ext uri="{FF2B5EF4-FFF2-40B4-BE49-F238E27FC236}">
                <a16:creationId xmlns:a16="http://schemas.microsoft.com/office/drawing/2014/main" id="{B05F3C43-01B0-4A75-B133-B8C56C923E48}"/>
              </a:ext>
            </a:extLst>
          </p:cNvPr>
          <p:cNvSpPr txBox="1"/>
          <p:nvPr/>
        </p:nvSpPr>
        <p:spPr>
          <a:xfrm>
            <a:off x="9483487" y="3524700"/>
            <a:ext cx="2036929" cy="630942"/>
          </a:xfrm>
          <a:prstGeom prst="rect">
            <a:avLst/>
          </a:prstGeom>
          <a:noFill/>
        </p:spPr>
        <p:txBody>
          <a:bodyPr wrap="square">
            <a:spAutoFit/>
          </a:bodyPr>
          <a:lstStyle/>
          <a:p>
            <a:r>
              <a:rPr lang="en-US" sz="1400" b="1" dirty="0" err="1">
                <a:solidFill>
                  <a:prstClr val="white"/>
                </a:solidFill>
                <a:highlight>
                  <a:srgbClr val="FF0000"/>
                </a:highlight>
                <a:latin typeface="Noto Serif" panose="02020600060500020200" pitchFamily="18" charset="0"/>
                <a:ea typeface="Noto Serif" panose="02020600060500020200" pitchFamily="18" charset="0"/>
                <a:cs typeface="Noto Serif" panose="02020600060500020200" pitchFamily="18" charset="0"/>
              </a:rPr>
              <a:t>Lemmat</a:t>
            </a:r>
            <a:r>
              <a:rPr kumimoji="0" lang="en-US" sz="1400" b="1" i="0" u="none" strike="noStrike" kern="1200" cap="none" spc="0" normalizeH="0" baseline="0" noProof="0" dirty="0" err="1">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ization</a:t>
            </a:r>
            <a:endParaRPr kumimoji="0" lang="en-US" sz="1400" b="1"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a:p>
            <a:r>
              <a:rPr lang="en-US" sz="1050" dirty="0">
                <a:solidFill>
                  <a:prstClr val="white"/>
                </a:solidFill>
                <a:latin typeface="Noto Serif" panose="02020600060500020200" pitchFamily="18" charset="0"/>
                <a:ea typeface="Noto Serif" panose="02020600060500020200" pitchFamily="18" charset="0"/>
                <a:cs typeface="Noto Serif" panose="02020600060500020200" pitchFamily="18" charset="0"/>
              </a:rPr>
              <a:t>Process words into its base form.</a:t>
            </a:r>
            <a:endParaRPr lang="en-US" sz="1400" dirty="0"/>
          </a:p>
        </p:txBody>
      </p:sp>
      <p:cxnSp>
        <p:nvCxnSpPr>
          <p:cNvPr id="23" name="Straight Connector 22">
            <a:extLst>
              <a:ext uri="{FF2B5EF4-FFF2-40B4-BE49-F238E27FC236}">
                <a16:creationId xmlns:a16="http://schemas.microsoft.com/office/drawing/2014/main" id="{AFF418E8-4E76-4EA8-9459-9E8A775878C8}"/>
              </a:ext>
            </a:extLst>
          </p:cNvPr>
          <p:cNvCxnSpPr/>
          <p:nvPr/>
        </p:nvCxnSpPr>
        <p:spPr>
          <a:xfrm>
            <a:off x="9331656" y="3418092"/>
            <a:ext cx="0" cy="20046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0AC821-8120-4302-944E-FA62715D52DB}"/>
              </a:ext>
            </a:extLst>
          </p:cNvPr>
          <p:cNvSpPr txBox="1"/>
          <p:nvPr/>
        </p:nvSpPr>
        <p:spPr>
          <a:xfrm>
            <a:off x="9483486" y="4453253"/>
            <a:ext cx="2036929" cy="469359"/>
          </a:xfrm>
          <a:prstGeom prst="rect">
            <a:avLst/>
          </a:prstGeom>
          <a:noFill/>
        </p:spPr>
        <p:txBody>
          <a:bodyPr wrap="square">
            <a:spAutoFit/>
          </a:bodyPr>
          <a:lstStyle/>
          <a:p>
            <a:r>
              <a:rPr lang="en-US" sz="1400" b="1" dirty="0" err="1">
                <a:solidFill>
                  <a:prstClr val="white"/>
                </a:solidFill>
                <a:latin typeface="Noto Serif" panose="02020600060500020200" pitchFamily="18" charset="0"/>
                <a:ea typeface="Noto Serif" panose="02020600060500020200" pitchFamily="18" charset="0"/>
                <a:cs typeface="Noto Serif" panose="02020600060500020200" pitchFamily="18" charset="0"/>
              </a:rPr>
              <a:t>Stopwords</a:t>
            </a:r>
            <a:r>
              <a:rPr lang="en-US" sz="1400" b="1" dirty="0">
                <a:solidFill>
                  <a:prstClr val="white"/>
                </a:solidFill>
                <a:latin typeface="Noto Serif" panose="02020600060500020200" pitchFamily="18" charset="0"/>
                <a:ea typeface="Noto Serif" panose="02020600060500020200" pitchFamily="18" charset="0"/>
                <a:cs typeface="Noto Serif" panose="02020600060500020200" pitchFamily="18" charset="0"/>
              </a:rPr>
              <a:t> </a:t>
            </a:r>
            <a:r>
              <a:rPr lang="en-US" sz="1400" b="1" dirty="0">
                <a:solidFill>
                  <a:prstClr val="white"/>
                </a:solidFill>
                <a:highlight>
                  <a:srgbClr val="367CD6"/>
                </a:highlight>
                <a:latin typeface="Noto Serif" panose="02020600060500020200" pitchFamily="18" charset="0"/>
                <a:ea typeface="Noto Serif" panose="02020600060500020200" pitchFamily="18" charset="0"/>
                <a:cs typeface="Noto Serif" panose="02020600060500020200" pitchFamily="18" charset="0"/>
              </a:rPr>
              <a:t>Removal</a:t>
            </a:r>
            <a:endParaRPr kumimoji="0" lang="en-US" sz="1400" b="1" i="0" u="none" strike="noStrike" kern="1200" cap="none" spc="0" normalizeH="0" baseline="0" noProof="0" dirty="0">
              <a:ln>
                <a:noFill/>
              </a:ln>
              <a:solidFill>
                <a:prstClr val="white"/>
              </a:solidFill>
              <a:effectLst/>
              <a:highlight>
                <a:srgbClr val="367CD6"/>
              </a:highlight>
              <a:uLnTx/>
              <a:uFillTx/>
              <a:latin typeface="Noto Serif" panose="02020600060500020200" pitchFamily="18" charset="0"/>
              <a:ea typeface="Noto Serif" panose="02020600060500020200" pitchFamily="18" charset="0"/>
              <a:cs typeface="Noto Serif" panose="02020600060500020200" pitchFamily="18" charset="0"/>
            </a:endParaRPr>
          </a:p>
          <a:p>
            <a:r>
              <a:rPr lang="en-US" sz="1050" dirty="0">
                <a:solidFill>
                  <a:prstClr val="white"/>
                </a:solidFill>
                <a:latin typeface="Noto Serif" panose="02020600060500020200" pitchFamily="18" charset="0"/>
                <a:ea typeface="Noto Serif" panose="02020600060500020200" pitchFamily="18" charset="0"/>
                <a:cs typeface="Noto Serif" panose="02020600060500020200" pitchFamily="18" charset="0"/>
              </a:rPr>
              <a:t>Removing common words.</a:t>
            </a:r>
            <a:endParaRPr lang="en-US" sz="1400" dirty="0"/>
          </a:p>
        </p:txBody>
      </p:sp>
    </p:spTree>
    <p:extLst>
      <p:ext uri="{BB962C8B-B14F-4D97-AF65-F5344CB8AC3E}">
        <p14:creationId xmlns:p14="http://schemas.microsoft.com/office/powerpoint/2010/main" val="20516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A096178-EAC0-4045-8A53-01A4006E8BDF}"/>
              </a:ext>
            </a:extLst>
          </p:cNvPr>
          <p:cNvGrpSpPr/>
          <p:nvPr/>
        </p:nvGrpSpPr>
        <p:grpSpPr>
          <a:xfrm>
            <a:off x="5493122" y="44451"/>
            <a:ext cx="1862419" cy="1916863"/>
            <a:chOff x="5493122" y="44451"/>
            <a:chExt cx="1862419" cy="1916863"/>
          </a:xfrm>
        </p:grpSpPr>
        <p:sp>
          <p:nvSpPr>
            <p:cNvPr id="35" name="Star: 5 Points 34">
              <a:extLst>
                <a:ext uri="{FF2B5EF4-FFF2-40B4-BE49-F238E27FC236}">
                  <a16:creationId xmlns:a16="http://schemas.microsoft.com/office/drawing/2014/main" id="{87C7887D-38CF-46AA-8795-03E1A98202CC}"/>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6" name="Star: 5 Points 35">
              <a:extLst>
                <a:ext uri="{FF2B5EF4-FFF2-40B4-BE49-F238E27FC236}">
                  <a16:creationId xmlns:a16="http://schemas.microsoft.com/office/drawing/2014/main" id="{CD4364DD-5BD8-4629-B075-909E7F0740AB}"/>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7" name="Star: 5 Points 36">
              <a:extLst>
                <a:ext uri="{FF2B5EF4-FFF2-40B4-BE49-F238E27FC236}">
                  <a16:creationId xmlns:a16="http://schemas.microsoft.com/office/drawing/2014/main" id="{F9BCE1D1-B4EE-4336-A544-403CD9064299}"/>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8" name="Star: 5 Points 37">
              <a:extLst>
                <a:ext uri="{FF2B5EF4-FFF2-40B4-BE49-F238E27FC236}">
                  <a16:creationId xmlns:a16="http://schemas.microsoft.com/office/drawing/2014/main" id="{FF6B097E-A102-4B3A-A914-938052856FE4}"/>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9" name="Star: 5 Points 38">
              <a:extLst>
                <a:ext uri="{FF2B5EF4-FFF2-40B4-BE49-F238E27FC236}">
                  <a16:creationId xmlns:a16="http://schemas.microsoft.com/office/drawing/2014/main" id="{46401A43-EB47-4D25-8350-C2660D8410BF}"/>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0" name="Star: 5 Points 39">
              <a:extLst>
                <a:ext uri="{FF2B5EF4-FFF2-40B4-BE49-F238E27FC236}">
                  <a16:creationId xmlns:a16="http://schemas.microsoft.com/office/drawing/2014/main" id="{CBE9610E-EC44-4147-8981-5374A6C5514B}"/>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1" name="Star: 5 Points 40">
              <a:extLst>
                <a:ext uri="{FF2B5EF4-FFF2-40B4-BE49-F238E27FC236}">
                  <a16:creationId xmlns:a16="http://schemas.microsoft.com/office/drawing/2014/main" id="{DAE32988-315A-4A9E-A197-AC67018EA746}"/>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54927B97-E215-43DA-A2BD-D947183D00B6}"/>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81D31589-5BA8-4F0C-899D-026675342412}"/>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A18933F9-DFD8-484C-AA5F-656831F48CBC}"/>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4A662F68-AD1C-433F-AEDD-F01218986BAF}"/>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4CF1EDF7-752B-40CF-972C-C8A6BFE447C8}"/>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347BA503-A8BF-44B5-903E-BB89782E92C9}"/>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8" name="Star: 5 Points 47">
              <a:extLst>
                <a:ext uri="{FF2B5EF4-FFF2-40B4-BE49-F238E27FC236}">
                  <a16:creationId xmlns:a16="http://schemas.microsoft.com/office/drawing/2014/main" id="{76E5DC67-F8F1-412C-9C57-F6C24EAFD08F}"/>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9" name="Star: 5 Points 48">
              <a:extLst>
                <a:ext uri="{FF2B5EF4-FFF2-40B4-BE49-F238E27FC236}">
                  <a16:creationId xmlns:a16="http://schemas.microsoft.com/office/drawing/2014/main" id="{24147174-2341-455A-B02E-D94A99C1B1A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50" name="Star: 5 Points 49">
              <a:extLst>
                <a:ext uri="{FF2B5EF4-FFF2-40B4-BE49-F238E27FC236}">
                  <a16:creationId xmlns:a16="http://schemas.microsoft.com/office/drawing/2014/main" id="{9960B57D-DDF8-4478-AF15-DC56F71E067C}"/>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51" name="Group 50">
            <a:extLst>
              <a:ext uri="{FF2B5EF4-FFF2-40B4-BE49-F238E27FC236}">
                <a16:creationId xmlns:a16="http://schemas.microsoft.com/office/drawing/2014/main" id="{3FEF10EE-781F-4D8B-8EAE-74F8659F50E7}"/>
              </a:ext>
            </a:extLst>
          </p:cNvPr>
          <p:cNvGrpSpPr/>
          <p:nvPr/>
        </p:nvGrpSpPr>
        <p:grpSpPr>
          <a:xfrm>
            <a:off x="7597588" y="0"/>
            <a:ext cx="4594412" cy="3091423"/>
            <a:chOff x="7597588" y="0"/>
            <a:chExt cx="4594412" cy="3091423"/>
          </a:xfrm>
        </p:grpSpPr>
        <p:sp>
          <p:nvSpPr>
            <p:cNvPr id="52" name="Rectangle 51">
              <a:extLst>
                <a:ext uri="{FF2B5EF4-FFF2-40B4-BE49-F238E27FC236}">
                  <a16:creationId xmlns:a16="http://schemas.microsoft.com/office/drawing/2014/main" id="{F6FD6A70-3144-4BC9-A971-A09E6B457EF3}"/>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A8D0BD8-6DFB-43E5-92EB-2A3B086914DD}"/>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FAC65A4-29E7-492E-A904-03F501D867AA}"/>
                </a:ext>
              </a:extLst>
            </p:cNvPr>
            <p:cNvSpPr/>
            <p:nvPr userDrawn="1"/>
          </p:nvSpPr>
          <p:spPr>
            <a:xfrm>
              <a:off x="7597588" y="1693396"/>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A446054-93B0-4C8C-B6FB-8C35F2C8612D}"/>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Feature Extraction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264140" y="125691"/>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Lexical Diversity, Named Entities, Sentiment Analysis, Topic Modeling</a:t>
            </a:r>
          </a:p>
        </p:txBody>
      </p:sp>
      <p:sp>
        <p:nvSpPr>
          <p:cNvPr id="6" name="Title 1">
            <a:extLst>
              <a:ext uri="{FF2B5EF4-FFF2-40B4-BE49-F238E27FC236}">
                <a16:creationId xmlns:a16="http://schemas.microsoft.com/office/drawing/2014/main" id="{049C722D-166D-4ACB-9427-7F16F28F7FB1}"/>
              </a:ext>
            </a:extLst>
          </p:cNvPr>
          <p:cNvSpPr>
            <a:spLocks noGrp="1"/>
          </p:cNvSpPr>
          <p:nvPr>
            <p:ph type="title"/>
          </p:nvPr>
        </p:nvSpPr>
        <p:spPr>
          <a:xfrm>
            <a:off x="451786" y="3047893"/>
            <a:ext cx="3679209" cy="550671"/>
          </a:xfrm>
        </p:spPr>
        <p:txBody>
          <a:bodyPr>
            <a:normAutofit/>
          </a:bodyPr>
          <a:lstStyle/>
          <a:p>
            <a:r>
              <a:rPr lang="en-US" sz="2800" dirty="0"/>
              <a:t>Lexical Diversity</a:t>
            </a:r>
          </a:p>
        </p:txBody>
      </p:sp>
      <p:sp>
        <p:nvSpPr>
          <p:cNvPr id="10" name="TextBox 9">
            <a:extLst>
              <a:ext uri="{FF2B5EF4-FFF2-40B4-BE49-F238E27FC236}">
                <a16:creationId xmlns:a16="http://schemas.microsoft.com/office/drawing/2014/main" id="{659E58BA-3325-4F2E-82F4-0DB9DA3BDDB1}"/>
              </a:ext>
            </a:extLst>
          </p:cNvPr>
          <p:cNvSpPr txBox="1"/>
          <p:nvPr/>
        </p:nvSpPr>
        <p:spPr>
          <a:xfrm>
            <a:off x="715627" y="4585585"/>
            <a:ext cx="1318147" cy="276999"/>
          </a:xfrm>
          <a:prstGeom prst="rect">
            <a:avLst/>
          </a:prstGeom>
          <a:noFill/>
          <a:ln>
            <a:noFill/>
          </a:ln>
        </p:spPr>
        <p:txBody>
          <a:bodyPr wrap="square">
            <a:spAutoFit/>
          </a:bodyPr>
          <a:lstStyle/>
          <a:p>
            <a:pPr algn="ctr"/>
            <a:r>
              <a:rPr lang="en-US" sz="1200" dirty="0">
                <a:solidFill>
                  <a:prstClr val="white"/>
                </a:solidFill>
                <a:latin typeface="Noto Serif" panose="02020600060500020200" pitchFamily="18" charset="0"/>
                <a:ea typeface="Noto Serif" panose="02020600060500020200" pitchFamily="18" charset="0"/>
                <a:cs typeface="Noto Serif" panose="02020600060500020200" pitchFamily="18" charset="0"/>
              </a:rPr>
              <a:t>0.167975026</a:t>
            </a:r>
          </a:p>
        </p:txBody>
      </p:sp>
      <p:sp>
        <p:nvSpPr>
          <p:cNvPr id="12" name="Rectangle 11">
            <a:extLst>
              <a:ext uri="{FF2B5EF4-FFF2-40B4-BE49-F238E27FC236}">
                <a16:creationId xmlns:a16="http://schemas.microsoft.com/office/drawing/2014/main" id="{38920084-DECB-4F1B-805B-DDA0E2D027DC}"/>
              </a:ext>
            </a:extLst>
          </p:cNvPr>
          <p:cNvSpPr/>
          <p:nvPr/>
        </p:nvSpPr>
        <p:spPr>
          <a:xfrm>
            <a:off x="635444" y="3782388"/>
            <a:ext cx="1495568" cy="160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2DB51B75-E3B5-4BD6-94EA-7F4734E731B6}"/>
              </a:ext>
            </a:extLst>
          </p:cNvPr>
          <p:cNvSpPr txBox="1">
            <a:spLocks/>
          </p:cNvSpPr>
          <p:nvPr/>
        </p:nvSpPr>
        <p:spPr>
          <a:xfrm>
            <a:off x="973244" y="4234725"/>
            <a:ext cx="802912" cy="465079"/>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ctr"/>
            <a:r>
              <a:rPr lang="en-US" sz="2800" dirty="0"/>
              <a:t>Avg.</a:t>
            </a:r>
          </a:p>
        </p:txBody>
      </p:sp>
      <p:sp>
        <p:nvSpPr>
          <p:cNvPr id="15" name="TextBox 14">
            <a:extLst>
              <a:ext uri="{FF2B5EF4-FFF2-40B4-BE49-F238E27FC236}">
                <a16:creationId xmlns:a16="http://schemas.microsoft.com/office/drawing/2014/main" id="{6573450A-B908-433B-B3C7-467E4CB9F730}"/>
              </a:ext>
            </a:extLst>
          </p:cNvPr>
          <p:cNvSpPr txBox="1"/>
          <p:nvPr/>
        </p:nvSpPr>
        <p:spPr>
          <a:xfrm>
            <a:off x="2291391" y="4123920"/>
            <a:ext cx="1193028"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Unique stem words per speech. </a:t>
            </a:r>
            <a:endParaRPr lang="en-US" sz="2000" dirty="0"/>
          </a:p>
        </p:txBody>
      </p:sp>
      <p:grpSp>
        <p:nvGrpSpPr>
          <p:cNvPr id="31" name="Group 30">
            <a:extLst>
              <a:ext uri="{FF2B5EF4-FFF2-40B4-BE49-F238E27FC236}">
                <a16:creationId xmlns:a16="http://schemas.microsoft.com/office/drawing/2014/main" id="{2790C0E5-98C3-4EAE-9815-81DACD947499}"/>
              </a:ext>
            </a:extLst>
          </p:cNvPr>
          <p:cNvGrpSpPr/>
          <p:nvPr/>
        </p:nvGrpSpPr>
        <p:grpSpPr>
          <a:xfrm>
            <a:off x="4844955" y="3096980"/>
            <a:ext cx="3817291" cy="2053879"/>
            <a:chOff x="4844955" y="2014051"/>
            <a:chExt cx="3817291" cy="2053879"/>
          </a:xfrm>
        </p:grpSpPr>
        <p:sp>
          <p:nvSpPr>
            <p:cNvPr id="7" name="Title 1">
              <a:extLst>
                <a:ext uri="{FF2B5EF4-FFF2-40B4-BE49-F238E27FC236}">
                  <a16:creationId xmlns:a16="http://schemas.microsoft.com/office/drawing/2014/main" id="{5069D673-F08C-4D59-B320-4E54EC30F678}"/>
                </a:ext>
              </a:extLst>
            </p:cNvPr>
            <p:cNvSpPr txBox="1">
              <a:spLocks/>
            </p:cNvSpPr>
            <p:nvPr/>
          </p:nvSpPr>
          <p:spPr>
            <a:xfrm>
              <a:off x="4866564" y="2014051"/>
              <a:ext cx="331071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Named Entities</a:t>
              </a:r>
            </a:p>
          </p:txBody>
        </p:sp>
        <p:grpSp>
          <p:nvGrpSpPr>
            <p:cNvPr id="30" name="Group 29">
              <a:extLst>
                <a:ext uri="{FF2B5EF4-FFF2-40B4-BE49-F238E27FC236}">
                  <a16:creationId xmlns:a16="http://schemas.microsoft.com/office/drawing/2014/main" id="{9E830506-6B5C-41BC-ADFA-537A4B728A56}"/>
                </a:ext>
              </a:extLst>
            </p:cNvPr>
            <p:cNvGrpSpPr/>
            <p:nvPr/>
          </p:nvGrpSpPr>
          <p:grpSpPr>
            <a:xfrm>
              <a:off x="4844955" y="2790069"/>
              <a:ext cx="3817291" cy="1277861"/>
              <a:chOff x="4844955" y="3196460"/>
              <a:chExt cx="3817291" cy="1277861"/>
            </a:xfrm>
          </p:grpSpPr>
          <p:sp>
            <p:nvSpPr>
              <p:cNvPr id="17" name="Google Shape;639;p47">
                <a:extLst>
                  <a:ext uri="{FF2B5EF4-FFF2-40B4-BE49-F238E27FC236}">
                    <a16:creationId xmlns:a16="http://schemas.microsoft.com/office/drawing/2014/main" id="{F412166A-75F9-49E3-B168-2352DE16DB59}"/>
                  </a:ext>
                </a:extLst>
              </p:cNvPr>
              <p:cNvSpPr/>
              <p:nvPr/>
            </p:nvSpPr>
            <p:spPr>
              <a:xfrm>
                <a:off x="4940268" y="3250207"/>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18" name="Google Shape;748;p47">
                <a:extLst>
                  <a:ext uri="{FF2B5EF4-FFF2-40B4-BE49-F238E27FC236}">
                    <a16:creationId xmlns:a16="http://schemas.microsoft.com/office/drawing/2014/main" id="{5EDEE1FE-4448-43DD-9E62-0A85E2EF0E23}"/>
                  </a:ext>
                </a:extLst>
              </p:cNvPr>
              <p:cNvGrpSpPr/>
              <p:nvPr/>
            </p:nvGrpSpPr>
            <p:grpSpPr>
              <a:xfrm>
                <a:off x="6299699" y="3216133"/>
                <a:ext cx="170502" cy="425733"/>
                <a:chOff x="3386850" y="2264625"/>
                <a:chExt cx="203950" cy="509250"/>
              </a:xfrm>
              <a:solidFill>
                <a:schemeClr val="bg1"/>
              </a:solidFill>
            </p:grpSpPr>
            <p:sp>
              <p:nvSpPr>
                <p:cNvPr id="19" name="Google Shape;749;p47">
                  <a:extLst>
                    <a:ext uri="{FF2B5EF4-FFF2-40B4-BE49-F238E27FC236}">
                      <a16:creationId xmlns:a16="http://schemas.microsoft.com/office/drawing/2014/main" id="{C6E6AF0A-930A-4429-987D-E71230E562C3}"/>
                    </a:ext>
                  </a:extLst>
                </p:cNvPr>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750;p47">
                  <a:extLst>
                    <a:ext uri="{FF2B5EF4-FFF2-40B4-BE49-F238E27FC236}">
                      <a16:creationId xmlns:a16="http://schemas.microsoft.com/office/drawing/2014/main" id="{3005A0D2-EEAA-4B2D-A30F-171D94D5B0DB}"/>
                    </a:ext>
                  </a:extLst>
                </p:cNvPr>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1" name="Google Shape;813;p47">
                <a:extLst>
                  <a:ext uri="{FF2B5EF4-FFF2-40B4-BE49-F238E27FC236}">
                    <a16:creationId xmlns:a16="http://schemas.microsoft.com/office/drawing/2014/main" id="{F82B28B6-94BD-4BEE-8EC9-F9FA17D12910}"/>
                  </a:ext>
                </a:extLst>
              </p:cNvPr>
              <p:cNvGrpSpPr/>
              <p:nvPr/>
            </p:nvGrpSpPr>
            <p:grpSpPr>
              <a:xfrm>
                <a:off x="7546685" y="3311807"/>
                <a:ext cx="378750" cy="277698"/>
                <a:chOff x="4610450" y="3703750"/>
                <a:chExt cx="453050" cy="332175"/>
              </a:xfrm>
              <a:solidFill>
                <a:schemeClr val="bg1"/>
              </a:solidFill>
            </p:grpSpPr>
            <p:sp>
              <p:nvSpPr>
                <p:cNvPr id="22" name="Google Shape;814;p47">
                  <a:extLst>
                    <a:ext uri="{FF2B5EF4-FFF2-40B4-BE49-F238E27FC236}">
                      <a16:creationId xmlns:a16="http://schemas.microsoft.com/office/drawing/2014/main" id="{423F1D89-A792-4771-881A-A3C4EB0606D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815;p47">
                  <a:extLst>
                    <a:ext uri="{FF2B5EF4-FFF2-40B4-BE49-F238E27FC236}">
                      <a16:creationId xmlns:a16="http://schemas.microsoft.com/office/drawing/2014/main" id="{D04E0E66-087A-4335-9B93-91C7143359D8}"/>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4" name="TextBox 23">
                <a:extLst>
                  <a:ext uri="{FF2B5EF4-FFF2-40B4-BE49-F238E27FC236}">
                    <a16:creationId xmlns:a16="http://schemas.microsoft.com/office/drawing/2014/main" id="{0E7A5340-A3E1-44D3-B976-CEE8D1612891}"/>
                  </a:ext>
                </a:extLst>
              </p:cNvPr>
              <p:cNvSpPr txBox="1"/>
              <p:nvPr/>
            </p:nvSpPr>
            <p:spPr>
              <a:xfrm>
                <a:off x="4844955" y="3716725"/>
                <a:ext cx="1193028"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Avg. Geo Location</a:t>
                </a:r>
              </a:p>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Mentioned</a:t>
                </a:r>
                <a:endParaRPr lang="en-US" sz="2000" dirty="0"/>
              </a:p>
            </p:txBody>
          </p:sp>
          <p:sp>
            <p:nvSpPr>
              <p:cNvPr id="25" name="TextBox 24">
                <a:extLst>
                  <a:ext uri="{FF2B5EF4-FFF2-40B4-BE49-F238E27FC236}">
                    <a16:creationId xmlns:a16="http://schemas.microsoft.com/office/drawing/2014/main" id="{C20DED28-E9C1-4ACB-A8E1-2C3131FC76AC}"/>
                  </a:ext>
                </a:extLst>
              </p:cNvPr>
              <p:cNvSpPr txBox="1"/>
              <p:nvPr/>
            </p:nvSpPr>
            <p:spPr>
              <a:xfrm>
                <a:off x="6159974" y="3735657"/>
                <a:ext cx="1244488" cy="738664"/>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Avg. Unique People</a:t>
                </a:r>
              </a:p>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Mentioned</a:t>
                </a:r>
              </a:p>
            </p:txBody>
          </p:sp>
          <p:sp>
            <p:nvSpPr>
              <p:cNvPr id="26" name="TextBox 25">
                <a:extLst>
                  <a:ext uri="{FF2B5EF4-FFF2-40B4-BE49-F238E27FC236}">
                    <a16:creationId xmlns:a16="http://schemas.microsoft.com/office/drawing/2014/main" id="{4DE9392F-41DF-4DB8-94B9-4DF6598D84D7}"/>
                  </a:ext>
                </a:extLst>
              </p:cNvPr>
              <p:cNvSpPr txBox="1"/>
              <p:nvPr/>
            </p:nvSpPr>
            <p:spPr>
              <a:xfrm>
                <a:off x="7469218" y="3729620"/>
                <a:ext cx="1193028"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Avg. Monetary</a:t>
                </a:r>
              </a:p>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Mentioned</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sp>
            <p:nvSpPr>
              <p:cNvPr id="27" name="Title 1">
                <a:extLst>
                  <a:ext uri="{FF2B5EF4-FFF2-40B4-BE49-F238E27FC236}">
                    <a16:creationId xmlns:a16="http://schemas.microsoft.com/office/drawing/2014/main" id="{155850BC-BFD3-4463-AD58-943277EBFAD4}"/>
                  </a:ext>
                </a:extLst>
              </p:cNvPr>
              <p:cNvSpPr txBox="1">
                <a:spLocks/>
              </p:cNvSpPr>
              <p:nvPr/>
            </p:nvSpPr>
            <p:spPr>
              <a:xfrm>
                <a:off x="5208328" y="3205356"/>
                <a:ext cx="56199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90</a:t>
                </a:r>
              </a:p>
            </p:txBody>
          </p:sp>
          <p:sp>
            <p:nvSpPr>
              <p:cNvPr id="28" name="Title 1">
                <a:extLst>
                  <a:ext uri="{FF2B5EF4-FFF2-40B4-BE49-F238E27FC236}">
                    <a16:creationId xmlns:a16="http://schemas.microsoft.com/office/drawing/2014/main" id="{857DDEAA-8C44-4BB1-AFF0-CCA0D576B1E8}"/>
                  </a:ext>
                </a:extLst>
              </p:cNvPr>
              <p:cNvSpPr txBox="1">
                <a:spLocks/>
              </p:cNvSpPr>
              <p:nvPr/>
            </p:nvSpPr>
            <p:spPr>
              <a:xfrm>
                <a:off x="6494529" y="3196460"/>
                <a:ext cx="56199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5</a:t>
                </a:r>
              </a:p>
            </p:txBody>
          </p:sp>
          <p:sp>
            <p:nvSpPr>
              <p:cNvPr id="29" name="Title 1">
                <a:extLst>
                  <a:ext uri="{FF2B5EF4-FFF2-40B4-BE49-F238E27FC236}">
                    <a16:creationId xmlns:a16="http://schemas.microsoft.com/office/drawing/2014/main" id="{14E28EA8-F4A1-497D-81AB-7A8CB73457D9}"/>
                  </a:ext>
                </a:extLst>
              </p:cNvPr>
              <p:cNvSpPr txBox="1">
                <a:spLocks/>
              </p:cNvSpPr>
              <p:nvPr/>
            </p:nvSpPr>
            <p:spPr>
              <a:xfrm>
                <a:off x="7925435" y="3196460"/>
                <a:ext cx="56199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48</a:t>
                </a:r>
              </a:p>
            </p:txBody>
          </p:sp>
        </p:grpSp>
      </p:grpSp>
      <p:sp>
        <p:nvSpPr>
          <p:cNvPr id="56" name="TextBox 55">
            <a:extLst>
              <a:ext uri="{FF2B5EF4-FFF2-40B4-BE49-F238E27FC236}">
                <a16:creationId xmlns:a16="http://schemas.microsoft.com/office/drawing/2014/main" id="{AE3B18C9-8573-426C-A51D-18D519E4B328}"/>
              </a:ext>
            </a:extLst>
          </p:cNvPr>
          <p:cNvSpPr txBox="1"/>
          <p:nvPr/>
        </p:nvSpPr>
        <p:spPr>
          <a:xfrm>
            <a:off x="473957" y="2771390"/>
            <a:ext cx="1302199"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Using NLTK</a:t>
            </a:r>
            <a:endParaRPr lang="en-US" sz="2000" dirty="0"/>
          </a:p>
        </p:txBody>
      </p:sp>
      <p:sp>
        <p:nvSpPr>
          <p:cNvPr id="57" name="TextBox 56">
            <a:extLst>
              <a:ext uri="{FF2B5EF4-FFF2-40B4-BE49-F238E27FC236}">
                <a16:creationId xmlns:a16="http://schemas.microsoft.com/office/drawing/2014/main" id="{C3BA3AAD-741E-4B55-A914-BB66C8426917}"/>
              </a:ext>
            </a:extLst>
          </p:cNvPr>
          <p:cNvSpPr txBox="1"/>
          <p:nvPr/>
        </p:nvSpPr>
        <p:spPr>
          <a:xfrm>
            <a:off x="4877034" y="2775932"/>
            <a:ext cx="1967518"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Trained u</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sing Spacy</a:t>
            </a:r>
            <a:endParaRPr lang="en-US" sz="2000" dirty="0"/>
          </a:p>
        </p:txBody>
      </p:sp>
    </p:spTree>
    <p:extLst>
      <p:ext uri="{BB962C8B-B14F-4D97-AF65-F5344CB8AC3E}">
        <p14:creationId xmlns:p14="http://schemas.microsoft.com/office/powerpoint/2010/main" val="191470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C25A11E-1B1D-4A64-8F5D-AC0631B51ED5}"/>
              </a:ext>
            </a:extLst>
          </p:cNvPr>
          <p:cNvGrpSpPr/>
          <p:nvPr/>
        </p:nvGrpSpPr>
        <p:grpSpPr>
          <a:xfrm>
            <a:off x="5493122" y="44451"/>
            <a:ext cx="1862419" cy="1916863"/>
            <a:chOff x="5493122" y="44451"/>
            <a:chExt cx="1862419" cy="1916863"/>
          </a:xfrm>
        </p:grpSpPr>
        <p:sp>
          <p:nvSpPr>
            <p:cNvPr id="32" name="Star: 5 Points 31">
              <a:extLst>
                <a:ext uri="{FF2B5EF4-FFF2-40B4-BE49-F238E27FC236}">
                  <a16:creationId xmlns:a16="http://schemas.microsoft.com/office/drawing/2014/main" id="{718AF589-677D-49AD-9F44-DD44FECCF5DA}"/>
                </a:ext>
              </a:extLst>
            </p:cNvPr>
            <p:cNvSpPr/>
            <p:nvPr userDrawn="1"/>
          </p:nvSpPr>
          <p:spPr>
            <a:xfrm>
              <a:off x="6965576" y="5584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3" name="Star: 5 Points 32">
              <a:extLst>
                <a:ext uri="{FF2B5EF4-FFF2-40B4-BE49-F238E27FC236}">
                  <a16:creationId xmlns:a16="http://schemas.microsoft.com/office/drawing/2014/main" id="{207123E8-4355-4FE2-A6D7-E2B7B7461501}"/>
                </a:ext>
              </a:extLst>
            </p:cNvPr>
            <p:cNvSpPr/>
            <p:nvPr userDrawn="1"/>
          </p:nvSpPr>
          <p:spPr>
            <a:xfrm>
              <a:off x="6454587"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4" name="Star: 5 Points 33">
              <a:extLst>
                <a:ext uri="{FF2B5EF4-FFF2-40B4-BE49-F238E27FC236}">
                  <a16:creationId xmlns:a16="http://schemas.microsoft.com/office/drawing/2014/main" id="{8C184895-A0B3-409C-B49E-B8795ED7DC22}"/>
                </a:ext>
              </a:extLst>
            </p:cNvPr>
            <p:cNvSpPr/>
            <p:nvPr userDrawn="1"/>
          </p:nvSpPr>
          <p:spPr>
            <a:xfrm>
              <a:off x="6965576" y="53377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5" name="Star: 5 Points 34">
              <a:extLst>
                <a:ext uri="{FF2B5EF4-FFF2-40B4-BE49-F238E27FC236}">
                  <a16:creationId xmlns:a16="http://schemas.microsoft.com/office/drawing/2014/main" id="{FBB52C0C-96A0-4A69-ACB5-658773F71855}"/>
                </a:ext>
              </a:extLst>
            </p:cNvPr>
            <p:cNvSpPr/>
            <p:nvPr userDrawn="1"/>
          </p:nvSpPr>
          <p:spPr>
            <a:xfrm>
              <a:off x="6454587"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6" name="Star: 5 Points 35">
              <a:extLst>
                <a:ext uri="{FF2B5EF4-FFF2-40B4-BE49-F238E27FC236}">
                  <a16:creationId xmlns:a16="http://schemas.microsoft.com/office/drawing/2014/main" id="{8BE16D55-2B09-4529-A3B7-6872FEFA6367}"/>
                </a:ext>
              </a:extLst>
            </p:cNvPr>
            <p:cNvSpPr/>
            <p:nvPr userDrawn="1"/>
          </p:nvSpPr>
          <p:spPr>
            <a:xfrm>
              <a:off x="6965576" y="109341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7" name="Star: 5 Points 36">
              <a:extLst>
                <a:ext uri="{FF2B5EF4-FFF2-40B4-BE49-F238E27FC236}">
                  <a16:creationId xmlns:a16="http://schemas.microsoft.com/office/drawing/2014/main" id="{3B91C823-9393-41F9-8844-7BEBE401E4E4}"/>
                </a:ext>
              </a:extLst>
            </p:cNvPr>
            <p:cNvSpPr/>
            <p:nvPr userDrawn="1"/>
          </p:nvSpPr>
          <p:spPr>
            <a:xfrm>
              <a:off x="6454587"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8" name="Star: 5 Points 37">
              <a:extLst>
                <a:ext uri="{FF2B5EF4-FFF2-40B4-BE49-F238E27FC236}">
                  <a16:creationId xmlns:a16="http://schemas.microsoft.com/office/drawing/2014/main" id="{0B4FFDCB-818C-4DA0-8394-AF5E2CE993CD}"/>
                </a:ext>
              </a:extLst>
            </p:cNvPr>
            <p:cNvSpPr/>
            <p:nvPr userDrawn="1"/>
          </p:nvSpPr>
          <p:spPr>
            <a:xfrm>
              <a:off x="6965576" y="1571349"/>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39" name="Star: 5 Points 38">
              <a:extLst>
                <a:ext uri="{FF2B5EF4-FFF2-40B4-BE49-F238E27FC236}">
                  <a16:creationId xmlns:a16="http://schemas.microsoft.com/office/drawing/2014/main" id="{4A0437A9-D207-4C97-B503-AFA9961C8CF4}"/>
                </a:ext>
              </a:extLst>
            </p:cNvPr>
            <p:cNvSpPr/>
            <p:nvPr userDrawn="1"/>
          </p:nvSpPr>
          <p:spPr>
            <a:xfrm>
              <a:off x="6454587"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0" name="Star: 5 Points 39">
              <a:extLst>
                <a:ext uri="{FF2B5EF4-FFF2-40B4-BE49-F238E27FC236}">
                  <a16:creationId xmlns:a16="http://schemas.microsoft.com/office/drawing/2014/main" id="{BC1F156D-44E7-498D-99B3-7C62656BF0A2}"/>
                </a:ext>
              </a:extLst>
            </p:cNvPr>
            <p:cNvSpPr/>
            <p:nvPr userDrawn="1"/>
          </p:nvSpPr>
          <p:spPr>
            <a:xfrm>
              <a:off x="5967131" y="4445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1" name="Star: 5 Points 40">
              <a:extLst>
                <a:ext uri="{FF2B5EF4-FFF2-40B4-BE49-F238E27FC236}">
                  <a16:creationId xmlns:a16="http://schemas.microsoft.com/office/drawing/2014/main" id="{93D7AB75-F9D9-4ED6-9FE1-345EB40E7D5C}"/>
                </a:ext>
              </a:extLst>
            </p:cNvPr>
            <p:cNvSpPr/>
            <p:nvPr userDrawn="1"/>
          </p:nvSpPr>
          <p:spPr>
            <a:xfrm>
              <a:off x="5493122" y="48561"/>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2" name="Star: 5 Points 41">
              <a:extLst>
                <a:ext uri="{FF2B5EF4-FFF2-40B4-BE49-F238E27FC236}">
                  <a16:creationId xmlns:a16="http://schemas.microsoft.com/office/drawing/2014/main" id="{C83ECC2A-6DF2-4B45-9415-2274BC4B5047}"/>
                </a:ext>
              </a:extLst>
            </p:cNvPr>
            <p:cNvSpPr/>
            <p:nvPr userDrawn="1"/>
          </p:nvSpPr>
          <p:spPr>
            <a:xfrm>
              <a:off x="5967131" y="52238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3" name="Star: 5 Points 42">
              <a:extLst>
                <a:ext uri="{FF2B5EF4-FFF2-40B4-BE49-F238E27FC236}">
                  <a16:creationId xmlns:a16="http://schemas.microsoft.com/office/drawing/2014/main" id="{F059F551-B572-4B8D-A874-BADEECD72BE2}"/>
                </a:ext>
              </a:extLst>
            </p:cNvPr>
            <p:cNvSpPr/>
            <p:nvPr userDrawn="1"/>
          </p:nvSpPr>
          <p:spPr>
            <a:xfrm>
              <a:off x="5493122" y="526493"/>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4" name="Star: 5 Points 43">
              <a:extLst>
                <a:ext uri="{FF2B5EF4-FFF2-40B4-BE49-F238E27FC236}">
                  <a16:creationId xmlns:a16="http://schemas.microsoft.com/office/drawing/2014/main" id="{3A3BF6EE-D515-4A24-867D-8AA6FF360FA3}"/>
                </a:ext>
              </a:extLst>
            </p:cNvPr>
            <p:cNvSpPr/>
            <p:nvPr userDrawn="1"/>
          </p:nvSpPr>
          <p:spPr>
            <a:xfrm>
              <a:off x="5967131" y="108202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5" name="Star: 5 Points 44">
              <a:extLst>
                <a:ext uri="{FF2B5EF4-FFF2-40B4-BE49-F238E27FC236}">
                  <a16:creationId xmlns:a16="http://schemas.microsoft.com/office/drawing/2014/main" id="{AB3E3AAD-B127-459D-ADB9-9DFF569705D0}"/>
                </a:ext>
              </a:extLst>
            </p:cNvPr>
            <p:cNvSpPr/>
            <p:nvPr userDrawn="1"/>
          </p:nvSpPr>
          <p:spPr>
            <a:xfrm>
              <a:off x="5493122" y="1086135"/>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6" name="Star: 5 Points 45">
              <a:extLst>
                <a:ext uri="{FF2B5EF4-FFF2-40B4-BE49-F238E27FC236}">
                  <a16:creationId xmlns:a16="http://schemas.microsoft.com/office/drawing/2014/main" id="{C0909D8F-9A0E-4EC5-92A0-6FA38DE6E8E6}"/>
                </a:ext>
              </a:extLst>
            </p:cNvPr>
            <p:cNvSpPr/>
            <p:nvPr userDrawn="1"/>
          </p:nvSpPr>
          <p:spPr>
            <a:xfrm>
              <a:off x="5967131" y="155995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sp>
          <p:nvSpPr>
            <p:cNvPr id="47" name="Star: 5 Points 46">
              <a:extLst>
                <a:ext uri="{FF2B5EF4-FFF2-40B4-BE49-F238E27FC236}">
                  <a16:creationId xmlns:a16="http://schemas.microsoft.com/office/drawing/2014/main" id="{A93CD9F6-DF58-4934-9FFE-6311630539C5}"/>
                </a:ext>
              </a:extLst>
            </p:cNvPr>
            <p:cNvSpPr/>
            <p:nvPr userDrawn="1"/>
          </p:nvSpPr>
          <p:spPr>
            <a:xfrm>
              <a:off x="5493122" y="1564067"/>
              <a:ext cx="389965" cy="389965"/>
            </a:xfrm>
            <a:prstGeom prst="star5">
              <a:avLst/>
            </a:prstGeom>
            <a:solidFill>
              <a:srgbClr val="367CD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p>
          </p:txBody>
        </p:sp>
      </p:grpSp>
      <p:grpSp>
        <p:nvGrpSpPr>
          <p:cNvPr id="48" name="Group 47">
            <a:extLst>
              <a:ext uri="{FF2B5EF4-FFF2-40B4-BE49-F238E27FC236}">
                <a16:creationId xmlns:a16="http://schemas.microsoft.com/office/drawing/2014/main" id="{D62B2536-0864-42A6-9B9F-BBF53F4D68F3}"/>
              </a:ext>
            </a:extLst>
          </p:cNvPr>
          <p:cNvGrpSpPr/>
          <p:nvPr/>
        </p:nvGrpSpPr>
        <p:grpSpPr>
          <a:xfrm>
            <a:off x="7597588" y="0"/>
            <a:ext cx="4594412" cy="3091423"/>
            <a:chOff x="7597588" y="0"/>
            <a:chExt cx="4594412" cy="3091423"/>
          </a:xfrm>
        </p:grpSpPr>
        <p:sp>
          <p:nvSpPr>
            <p:cNvPr id="49" name="Rectangle 48">
              <a:extLst>
                <a:ext uri="{FF2B5EF4-FFF2-40B4-BE49-F238E27FC236}">
                  <a16:creationId xmlns:a16="http://schemas.microsoft.com/office/drawing/2014/main" id="{577E340A-1E8F-46D6-A83A-A5519CAAD42B}"/>
                </a:ext>
              </a:extLst>
            </p:cNvPr>
            <p:cNvSpPr/>
            <p:nvPr userDrawn="1"/>
          </p:nvSpPr>
          <p:spPr>
            <a:xfrm>
              <a:off x="7597588" y="0"/>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F38761-D533-491C-A462-DC0D100173DC}"/>
                </a:ext>
              </a:extLst>
            </p:cNvPr>
            <p:cNvSpPr/>
            <p:nvPr userDrawn="1"/>
          </p:nvSpPr>
          <p:spPr>
            <a:xfrm>
              <a:off x="7597588" y="846698"/>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BF4901-D048-4659-9E3B-31231FC24C67}"/>
                </a:ext>
              </a:extLst>
            </p:cNvPr>
            <p:cNvSpPr/>
            <p:nvPr userDrawn="1"/>
          </p:nvSpPr>
          <p:spPr>
            <a:xfrm>
              <a:off x="7597588" y="1693396"/>
              <a:ext cx="4594412" cy="551329"/>
            </a:xfrm>
            <a:prstGeom prst="rect">
              <a:avLst/>
            </a:prstGeom>
            <a:solidFill>
              <a:srgbClr val="D91136">
                <a:alpha val="1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1B721C4-8139-4D01-B17B-4701154B386A}"/>
                </a:ext>
              </a:extLst>
            </p:cNvPr>
            <p:cNvSpPr/>
            <p:nvPr userDrawn="1"/>
          </p:nvSpPr>
          <p:spPr>
            <a:xfrm>
              <a:off x="7597588" y="2540094"/>
              <a:ext cx="4594412" cy="551329"/>
            </a:xfrm>
            <a:prstGeom prst="rect">
              <a:avLst/>
            </a:prstGeom>
            <a:solidFill>
              <a:srgbClr val="D91136">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Feature Extraction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264140" y="125691"/>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Lexical Diversity, Named Entities, Sentiment Analysis, Topic Modeling</a:t>
            </a:r>
          </a:p>
        </p:txBody>
      </p:sp>
      <p:grpSp>
        <p:nvGrpSpPr>
          <p:cNvPr id="74" name="Group 73">
            <a:extLst>
              <a:ext uri="{FF2B5EF4-FFF2-40B4-BE49-F238E27FC236}">
                <a16:creationId xmlns:a16="http://schemas.microsoft.com/office/drawing/2014/main" id="{3E23286E-63A1-4807-AAB1-F1F2564C595A}"/>
              </a:ext>
            </a:extLst>
          </p:cNvPr>
          <p:cNvGrpSpPr/>
          <p:nvPr/>
        </p:nvGrpSpPr>
        <p:grpSpPr>
          <a:xfrm>
            <a:off x="5688104" y="4082155"/>
            <a:ext cx="6669139" cy="1629064"/>
            <a:chOff x="4844955" y="2703149"/>
            <a:chExt cx="6669139" cy="1629064"/>
          </a:xfrm>
        </p:grpSpPr>
        <p:sp>
          <p:nvSpPr>
            <p:cNvPr id="9" name="Title 1">
              <a:extLst>
                <a:ext uri="{FF2B5EF4-FFF2-40B4-BE49-F238E27FC236}">
                  <a16:creationId xmlns:a16="http://schemas.microsoft.com/office/drawing/2014/main" id="{0606E08E-D404-4F85-9C49-CD1221DE9B62}"/>
                </a:ext>
              </a:extLst>
            </p:cNvPr>
            <p:cNvSpPr txBox="1">
              <a:spLocks/>
            </p:cNvSpPr>
            <p:nvPr/>
          </p:nvSpPr>
          <p:spPr>
            <a:xfrm>
              <a:off x="4844955" y="2921713"/>
              <a:ext cx="3310719"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Topic Modeling</a:t>
              </a:r>
            </a:p>
          </p:txBody>
        </p:sp>
        <p:sp>
          <p:nvSpPr>
            <p:cNvPr id="54" name="TextBox 53">
              <a:extLst>
                <a:ext uri="{FF2B5EF4-FFF2-40B4-BE49-F238E27FC236}">
                  <a16:creationId xmlns:a16="http://schemas.microsoft.com/office/drawing/2014/main" id="{367A0AD6-E585-4DE8-A8C4-DED2F73C076A}"/>
                </a:ext>
              </a:extLst>
            </p:cNvPr>
            <p:cNvSpPr txBox="1"/>
            <p:nvPr/>
          </p:nvSpPr>
          <p:spPr>
            <a:xfrm>
              <a:off x="4844955" y="2703149"/>
              <a:ext cx="3718263"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Model trained using NLTK &amp; Scikit-Learn</a:t>
              </a:r>
              <a:endParaRPr lang="en-US" sz="2000" dirty="0"/>
            </a:p>
          </p:txBody>
        </p:sp>
        <p:sp>
          <p:nvSpPr>
            <p:cNvPr id="11" name="Star: 5 Points 10">
              <a:extLst>
                <a:ext uri="{FF2B5EF4-FFF2-40B4-BE49-F238E27FC236}">
                  <a16:creationId xmlns:a16="http://schemas.microsoft.com/office/drawing/2014/main" id="{58722136-ADDC-449F-8E60-C3DA615A19FA}"/>
                </a:ext>
              </a:extLst>
            </p:cNvPr>
            <p:cNvSpPr/>
            <p:nvPr/>
          </p:nvSpPr>
          <p:spPr>
            <a:xfrm>
              <a:off x="5097627" y="3469350"/>
              <a:ext cx="204343" cy="204343"/>
            </a:xfrm>
            <a:prstGeom prst="star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9EA4629D-8BFD-46D7-9084-AD4A8E1DFB87}"/>
                </a:ext>
              </a:extLst>
            </p:cNvPr>
            <p:cNvSpPr txBox="1"/>
            <p:nvPr/>
          </p:nvSpPr>
          <p:spPr>
            <a:xfrm>
              <a:off x="5359056" y="3429000"/>
              <a:ext cx="4167083"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Term vector: Count Vectorizer</a:t>
              </a:r>
            </a:p>
          </p:txBody>
        </p:sp>
        <p:sp>
          <p:nvSpPr>
            <p:cNvPr id="56" name="Star: 5 Points 55">
              <a:extLst>
                <a:ext uri="{FF2B5EF4-FFF2-40B4-BE49-F238E27FC236}">
                  <a16:creationId xmlns:a16="http://schemas.microsoft.com/office/drawing/2014/main" id="{5B99158E-E43D-4545-9A4E-5200A17B94FD}"/>
                </a:ext>
              </a:extLst>
            </p:cNvPr>
            <p:cNvSpPr/>
            <p:nvPr/>
          </p:nvSpPr>
          <p:spPr>
            <a:xfrm>
              <a:off x="5097626" y="3752761"/>
              <a:ext cx="204343" cy="204343"/>
            </a:xfrm>
            <a:prstGeom prst="star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FAE66DF1-D8BE-42BA-B334-8BFA61B8694F}"/>
                </a:ext>
              </a:extLst>
            </p:cNvPr>
            <p:cNvSpPr txBox="1"/>
            <p:nvPr/>
          </p:nvSpPr>
          <p:spPr>
            <a:xfrm>
              <a:off x="5359055" y="4024436"/>
              <a:ext cx="5340791"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Output: 10 main topics reduced to top 3 topics</a:t>
              </a:r>
            </a:p>
          </p:txBody>
        </p:sp>
        <p:sp>
          <p:nvSpPr>
            <p:cNvPr id="60" name="TextBox 59">
              <a:extLst>
                <a:ext uri="{FF2B5EF4-FFF2-40B4-BE49-F238E27FC236}">
                  <a16:creationId xmlns:a16="http://schemas.microsoft.com/office/drawing/2014/main" id="{2AED3934-64F3-4E87-80D7-2E1E31021AF5}"/>
                </a:ext>
              </a:extLst>
            </p:cNvPr>
            <p:cNvSpPr txBox="1"/>
            <p:nvPr/>
          </p:nvSpPr>
          <p:spPr>
            <a:xfrm>
              <a:off x="5338482" y="3716908"/>
              <a:ext cx="61756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Model: Non-Negative Matrix Factorization (NMF)</a:t>
              </a:r>
            </a:p>
          </p:txBody>
        </p:sp>
        <p:sp>
          <p:nvSpPr>
            <p:cNvPr id="61" name="Star: 5 Points 60">
              <a:extLst>
                <a:ext uri="{FF2B5EF4-FFF2-40B4-BE49-F238E27FC236}">
                  <a16:creationId xmlns:a16="http://schemas.microsoft.com/office/drawing/2014/main" id="{CCC1B40E-3CAC-40A8-9742-E4AA23BA31E3}"/>
                </a:ext>
              </a:extLst>
            </p:cNvPr>
            <p:cNvSpPr/>
            <p:nvPr/>
          </p:nvSpPr>
          <p:spPr>
            <a:xfrm>
              <a:off x="5097625" y="4052891"/>
              <a:ext cx="204343" cy="204343"/>
            </a:xfrm>
            <a:prstGeom prst="star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63FFEF44-D475-48D3-A4B1-1A27EBDC8F6C}"/>
              </a:ext>
            </a:extLst>
          </p:cNvPr>
          <p:cNvGrpSpPr/>
          <p:nvPr/>
        </p:nvGrpSpPr>
        <p:grpSpPr>
          <a:xfrm>
            <a:off x="748437" y="4078018"/>
            <a:ext cx="4744685" cy="1540676"/>
            <a:chOff x="448101" y="2703149"/>
            <a:chExt cx="4744685" cy="1540676"/>
          </a:xfrm>
        </p:grpSpPr>
        <p:sp>
          <p:nvSpPr>
            <p:cNvPr id="8" name="Title 1">
              <a:extLst>
                <a:ext uri="{FF2B5EF4-FFF2-40B4-BE49-F238E27FC236}">
                  <a16:creationId xmlns:a16="http://schemas.microsoft.com/office/drawing/2014/main" id="{A4749930-E621-4663-8794-1786FDEA089D}"/>
                </a:ext>
              </a:extLst>
            </p:cNvPr>
            <p:cNvSpPr txBox="1">
              <a:spLocks/>
            </p:cNvSpPr>
            <p:nvPr/>
          </p:nvSpPr>
          <p:spPr>
            <a:xfrm>
              <a:off x="448101" y="2921714"/>
              <a:ext cx="3501788"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Sentiment Analysis</a:t>
              </a:r>
            </a:p>
          </p:txBody>
        </p:sp>
        <p:sp>
          <p:nvSpPr>
            <p:cNvPr id="53" name="TextBox 52">
              <a:extLst>
                <a:ext uri="{FF2B5EF4-FFF2-40B4-BE49-F238E27FC236}">
                  <a16:creationId xmlns:a16="http://schemas.microsoft.com/office/drawing/2014/main" id="{61765647-39A6-4A57-BCA0-F0C4641C7DD8}"/>
                </a:ext>
              </a:extLst>
            </p:cNvPr>
            <p:cNvSpPr txBox="1"/>
            <p:nvPr/>
          </p:nvSpPr>
          <p:spPr>
            <a:xfrm>
              <a:off x="448101" y="2703149"/>
              <a:ext cx="3088109"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Model trained using NLTK</a:t>
              </a:r>
              <a:endParaRPr lang="en-US" sz="2000" dirty="0"/>
            </a:p>
          </p:txBody>
        </p:sp>
        <p:sp>
          <p:nvSpPr>
            <p:cNvPr id="67" name="Star: 5 Points 66">
              <a:extLst>
                <a:ext uri="{FF2B5EF4-FFF2-40B4-BE49-F238E27FC236}">
                  <a16:creationId xmlns:a16="http://schemas.microsoft.com/office/drawing/2014/main" id="{E40207D1-0999-4B8C-9123-93173505BF9A}"/>
                </a:ext>
              </a:extLst>
            </p:cNvPr>
            <p:cNvSpPr/>
            <p:nvPr/>
          </p:nvSpPr>
          <p:spPr>
            <a:xfrm>
              <a:off x="593856" y="3473296"/>
              <a:ext cx="204343" cy="204343"/>
            </a:xfrm>
            <a:prstGeom prst="star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FB3D1C61-F5D6-4564-8B21-B662815C6519}"/>
                </a:ext>
              </a:extLst>
            </p:cNvPr>
            <p:cNvSpPr txBox="1"/>
            <p:nvPr/>
          </p:nvSpPr>
          <p:spPr>
            <a:xfrm>
              <a:off x="855285" y="3432946"/>
              <a:ext cx="4167083"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Method: </a:t>
              </a:r>
            </a:p>
          </p:txBody>
        </p:sp>
        <p:sp>
          <p:nvSpPr>
            <p:cNvPr id="69" name="Star: 5 Points 68">
              <a:extLst>
                <a:ext uri="{FF2B5EF4-FFF2-40B4-BE49-F238E27FC236}">
                  <a16:creationId xmlns:a16="http://schemas.microsoft.com/office/drawing/2014/main" id="{2D3B9B3D-947E-463E-B742-82D4544AAECC}"/>
                </a:ext>
              </a:extLst>
            </p:cNvPr>
            <p:cNvSpPr/>
            <p:nvPr/>
          </p:nvSpPr>
          <p:spPr>
            <a:xfrm>
              <a:off x="593855" y="3756707"/>
              <a:ext cx="204343" cy="204343"/>
            </a:xfrm>
            <a:prstGeom prst="star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099488C9-4212-48DD-A3BD-8375EA6DA33D}"/>
                </a:ext>
              </a:extLst>
            </p:cNvPr>
            <p:cNvSpPr txBox="1"/>
            <p:nvPr/>
          </p:nvSpPr>
          <p:spPr>
            <a:xfrm>
              <a:off x="855285" y="3720605"/>
              <a:ext cx="43375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Output: 3 sentiment: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(Positive, Negative, Neutral)</a:t>
              </a:r>
              <a:endPar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endParaRPr>
            </a:p>
          </p:txBody>
        </p:sp>
      </p:grpSp>
      <p:sp>
        <p:nvSpPr>
          <p:cNvPr id="75" name="Google Shape;745;p47">
            <a:extLst>
              <a:ext uri="{FF2B5EF4-FFF2-40B4-BE49-F238E27FC236}">
                <a16:creationId xmlns:a16="http://schemas.microsoft.com/office/drawing/2014/main" id="{F10A9BB3-AB6F-4596-8013-8F95A6126602}"/>
              </a:ext>
            </a:extLst>
          </p:cNvPr>
          <p:cNvSpPr/>
          <p:nvPr/>
        </p:nvSpPr>
        <p:spPr>
          <a:xfrm>
            <a:off x="894191" y="3693256"/>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 name="Google Shape;746;p47">
            <a:extLst>
              <a:ext uri="{FF2B5EF4-FFF2-40B4-BE49-F238E27FC236}">
                <a16:creationId xmlns:a16="http://schemas.microsoft.com/office/drawing/2014/main" id="{EE5A60C7-58D6-4F9C-966C-F8E8EFB84C19}"/>
              </a:ext>
            </a:extLst>
          </p:cNvPr>
          <p:cNvSpPr/>
          <p:nvPr/>
        </p:nvSpPr>
        <p:spPr>
          <a:xfrm>
            <a:off x="1457739" y="3693256"/>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 name="Google Shape;747;p47">
            <a:extLst>
              <a:ext uri="{FF2B5EF4-FFF2-40B4-BE49-F238E27FC236}">
                <a16:creationId xmlns:a16="http://schemas.microsoft.com/office/drawing/2014/main" id="{07EC2FE4-A830-480C-ABB8-574339AED15D}"/>
              </a:ext>
            </a:extLst>
          </p:cNvPr>
          <p:cNvSpPr/>
          <p:nvPr/>
        </p:nvSpPr>
        <p:spPr>
          <a:xfrm>
            <a:off x="2021288" y="3693256"/>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8" name="Google Shape;734;p47">
            <a:extLst>
              <a:ext uri="{FF2B5EF4-FFF2-40B4-BE49-F238E27FC236}">
                <a16:creationId xmlns:a16="http://schemas.microsoft.com/office/drawing/2014/main" id="{95444882-1DEE-4167-B63D-D560ABB3A792}"/>
              </a:ext>
            </a:extLst>
          </p:cNvPr>
          <p:cNvGrpSpPr/>
          <p:nvPr/>
        </p:nvGrpSpPr>
        <p:grpSpPr>
          <a:xfrm>
            <a:off x="5807658" y="3231493"/>
            <a:ext cx="841911" cy="768104"/>
            <a:chOff x="6625350" y="1613750"/>
            <a:chExt cx="480525" cy="438400"/>
          </a:xfrm>
          <a:solidFill>
            <a:schemeClr val="bg1"/>
          </a:solidFill>
        </p:grpSpPr>
        <p:sp>
          <p:nvSpPr>
            <p:cNvPr id="79" name="Google Shape;735;p47">
              <a:extLst>
                <a:ext uri="{FF2B5EF4-FFF2-40B4-BE49-F238E27FC236}">
                  <a16:creationId xmlns:a16="http://schemas.microsoft.com/office/drawing/2014/main" id="{E314EE1F-6167-4E05-BF37-CD32E68CB40D}"/>
                </a:ext>
              </a:extLst>
            </p:cNvPr>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 name="Google Shape;736;p47">
              <a:extLst>
                <a:ext uri="{FF2B5EF4-FFF2-40B4-BE49-F238E27FC236}">
                  <a16:creationId xmlns:a16="http://schemas.microsoft.com/office/drawing/2014/main" id="{B957280B-12DF-4A66-B3FD-E4D57C3E571E}"/>
                </a:ext>
              </a:extLst>
            </p:cNvPr>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 name="Google Shape;737;p47">
              <a:extLst>
                <a:ext uri="{FF2B5EF4-FFF2-40B4-BE49-F238E27FC236}">
                  <a16:creationId xmlns:a16="http://schemas.microsoft.com/office/drawing/2014/main" id="{C549120D-94AF-494A-A7E9-1A044B2F9396}"/>
                </a:ext>
              </a:extLst>
            </p:cNvPr>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 name="Google Shape;738;p47">
              <a:extLst>
                <a:ext uri="{FF2B5EF4-FFF2-40B4-BE49-F238E27FC236}">
                  <a16:creationId xmlns:a16="http://schemas.microsoft.com/office/drawing/2014/main" id="{842426D7-4EB7-4363-9F36-C40661078625}"/>
                </a:ext>
              </a:extLst>
            </p:cNvPr>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3" name="Google Shape;739;p47">
              <a:extLst>
                <a:ext uri="{FF2B5EF4-FFF2-40B4-BE49-F238E27FC236}">
                  <a16:creationId xmlns:a16="http://schemas.microsoft.com/office/drawing/2014/main" id="{07E2F861-7271-4609-AC2A-7DB8FA15CCD0}"/>
                </a:ext>
              </a:extLst>
            </p:cNvPr>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161178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0D6F1C3-C211-4800-82C8-A1A970439B60}"/>
              </a:ext>
            </a:extLst>
          </p:cNvPr>
          <p:cNvGrpSpPr/>
          <p:nvPr/>
        </p:nvGrpSpPr>
        <p:grpSpPr>
          <a:xfrm flipH="1">
            <a:off x="7137541" y="-508771"/>
            <a:ext cx="4891760" cy="4788386"/>
            <a:chOff x="7152501" y="0"/>
            <a:chExt cx="4891760" cy="4788386"/>
          </a:xfrm>
        </p:grpSpPr>
        <p:pic>
          <p:nvPicPr>
            <p:cNvPr id="14" name="Graphic 13">
              <a:extLst>
                <a:ext uri="{FF2B5EF4-FFF2-40B4-BE49-F238E27FC236}">
                  <a16:creationId xmlns:a16="http://schemas.microsoft.com/office/drawing/2014/main" id="{FC21919B-F9D1-4661-AE92-2FB8B52E376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945"/>
            <a:stretch/>
          </p:blipFill>
          <p:spPr>
            <a:xfrm>
              <a:off x="7167461" y="1762086"/>
              <a:ext cx="4876800" cy="3026300"/>
            </a:xfrm>
            <a:prstGeom prst="rect">
              <a:avLst/>
            </a:prstGeom>
          </p:spPr>
        </p:pic>
        <p:pic>
          <p:nvPicPr>
            <p:cNvPr id="59" name="Graphic 58">
              <a:extLst>
                <a:ext uri="{FF2B5EF4-FFF2-40B4-BE49-F238E27FC236}">
                  <a16:creationId xmlns:a16="http://schemas.microsoft.com/office/drawing/2014/main" id="{26E16EAC-5A29-4F1F-845B-A11641D1632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8787"/>
            <a:stretch/>
          </p:blipFill>
          <p:spPr>
            <a:xfrm>
              <a:off x="7152501" y="0"/>
              <a:ext cx="4876800" cy="2009865"/>
            </a:xfrm>
            <a:prstGeom prst="rect">
              <a:avLst/>
            </a:prstGeom>
          </p:spPr>
        </p:pic>
      </p:grpSp>
      <p:sp>
        <p:nvSpPr>
          <p:cNvPr id="4" name="Title 1">
            <a:extLst>
              <a:ext uri="{FF2B5EF4-FFF2-40B4-BE49-F238E27FC236}">
                <a16:creationId xmlns:a16="http://schemas.microsoft.com/office/drawing/2014/main" id="{5260ADDB-3789-44BB-8BD6-7B302F2E79AB}"/>
              </a:ext>
            </a:extLst>
          </p:cNvPr>
          <p:cNvSpPr txBox="1">
            <a:spLocks/>
          </p:cNvSpPr>
          <p:nvPr/>
        </p:nvSpPr>
        <p:spPr>
          <a:xfrm>
            <a:off x="162699" y="-4762"/>
            <a:ext cx="4682256" cy="550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400" dirty="0"/>
              <a:t>Result &amp; Discussion |</a:t>
            </a:r>
          </a:p>
        </p:txBody>
      </p:sp>
      <p:sp>
        <p:nvSpPr>
          <p:cNvPr id="5" name="Content Placeholder 2">
            <a:extLst>
              <a:ext uri="{FF2B5EF4-FFF2-40B4-BE49-F238E27FC236}">
                <a16:creationId xmlns:a16="http://schemas.microsoft.com/office/drawing/2014/main" id="{47717E9E-8388-4A4D-B6A9-1D569C9BDD62}"/>
              </a:ext>
            </a:extLst>
          </p:cNvPr>
          <p:cNvSpPr txBox="1">
            <a:spLocks/>
          </p:cNvSpPr>
          <p:nvPr/>
        </p:nvSpPr>
        <p:spPr>
          <a:xfrm>
            <a:off x="3416586" y="125828"/>
            <a:ext cx="6412123" cy="343932"/>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Sentiment Distribution, Topics Dictionary, Exploratory Data Analysis</a:t>
            </a:r>
          </a:p>
        </p:txBody>
      </p:sp>
      <p:sp>
        <p:nvSpPr>
          <p:cNvPr id="8" name="Title 1">
            <a:extLst>
              <a:ext uri="{FF2B5EF4-FFF2-40B4-BE49-F238E27FC236}">
                <a16:creationId xmlns:a16="http://schemas.microsoft.com/office/drawing/2014/main" id="{A4749930-E621-4663-8794-1786FDEA089D}"/>
              </a:ext>
            </a:extLst>
          </p:cNvPr>
          <p:cNvSpPr txBox="1">
            <a:spLocks/>
          </p:cNvSpPr>
          <p:nvPr/>
        </p:nvSpPr>
        <p:spPr>
          <a:xfrm>
            <a:off x="218788" y="1433491"/>
            <a:ext cx="3501788" cy="465079"/>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2800" dirty="0"/>
              <a:t>Sentiment Distribution</a:t>
            </a:r>
          </a:p>
        </p:txBody>
      </p:sp>
      <p:sp>
        <p:nvSpPr>
          <p:cNvPr id="53" name="TextBox 52">
            <a:extLst>
              <a:ext uri="{FF2B5EF4-FFF2-40B4-BE49-F238E27FC236}">
                <a16:creationId xmlns:a16="http://schemas.microsoft.com/office/drawing/2014/main" id="{61765647-39A6-4A57-BCA0-F0C4641C7DD8}"/>
              </a:ext>
            </a:extLst>
          </p:cNvPr>
          <p:cNvSpPr txBox="1"/>
          <p:nvPr/>
        </p:nvSpPr>
        <p:spPr>
          <a:xfrm>
            <a:off x="218788" y="1214926"/>
            <a:ext cx="3088109" cy="307777"/>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Model trained using NLTK</a:t>
            </a:r>
            <a:endParaRPr lang="en-US" sz="2000" dirty="0"/>
          </a:p>
        </p:txBody>
      </p:sp>
      <p:sp>
        <p:nvSpPr>
          <p:cNvPr id="68" name="TextBox 67">
            <a:extLst>
              <a:ext uri="{FF2B5EF4-FFF2-40B4-BE49-F238E27FC236}">
                <a16:creationId xmlns:a16="http://schemas.microsoft.com/office/drawing/2014/main" id="{FB3D1C61-F5D6-4564-8B21-B662815C6519}"/>
              </a:ext>
            </a:extLst>
          </p:cNvPr>
          <p:cNvSpPr txBox="1"/>
          <p:nvPr/>
        </p:nvSpPr>
        <p:spPr>
          <a:xfrm>
            <a:off x="8448514" y="2386664"/>
            <a:ext cx="3079952"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14/35 speech accentuate positive </a:t>
            </a: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a:t>
            </a:r>
            <a:r>
              <a:rPr kumimoji="0" lang="en-US" sz="1400" b="0" i="0" u="none" strike="noStrike" kern="1200" cap="none" spc="0" normalizeH="0" baseline="0" noProof="0" dirty="0" err="1">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entiments</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Sentiment intensity is intermediate.</a:t>
            </a:r>
          </a:p>
        </p:txBody>
      </p:sp>
      <p:sp>
        <p:nvSpPr>
          <p:cNvPr id="75" name="Google Shape;745;p47">
            <a:extLst>
              <a:ext uri="{FF2B5EF4-FFF2-40B4-BE49-F238E27FC236}">
                <a16:creationId xmlns:a16="http://schemas.microsoft.com/office/drawing/2014/main" id="{F10A9BB3-AB6F-4596-8013-8F95A6126602}"/>
              </a:ext>
            </a:extLst>
          </p:cNvPr>
          <p:cNvSpPr/>
          <p:nvPr/>
        </p:nvSpPr>
        <p:spPr>
          <a:xfrm>
            <a:off x="8492777" y="1995875"/>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 name="Google Shape;746;p47">
            <a:extLst>
              <a:ext uri="{FF2B5EF4-FFF2-40B4-BE49-F238E27FC236}">
                <a16:creationId xmlns:a16="http://schemas.microsoft.com/office/drawing/2014/main" id="{EE5A60C7-58D6-4F9C-966C-F8E8EFB84C19}"/>
              </a:ext>
            </a:extLst>
          </p:cNvPr>
          <p:cNvSpPr/>
          <p:nvPr/>
        </p:nvSpPr>
        <p:spPr>
          <a:xfrm>
            <a:off x="8492777" y="4561090"/>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7" name="Google Shape;747;p47">
            <a:extLst>
              <a:ext uri="{FF2B5EF4-FFF2-40B4-BE49-F238E27FC236}">
                <a16:creationId xmlns:a16="http://schemas.microsoft.com/office/drawing/2014/main" id="{07EC2FE4-A830-480C-ABB8-574339AED15D}"/>
              </a:ext>
            </a:extLst>
          </p:cNvPr>
          <p:cNvSpPr/>
          <p:nvPr/>
        </p:nvSpPr>
        <p:spPr>
          <a:xfrm>
            <a:off x="8492777" y="3277960"/>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17" name="Picture 16">
            <a:extLst>
              <a:ext uri="{FF2B5EF4-FFF2-40B4-BE49-F238E27FC236}">
                <a16:creationId xmlns:a16="http://schemas.microsoft.com/office/drawing/2014/main" id="{56EDDCEE-FB25-4439-ACD5-A9E3EF86E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043" y="1920180"/>
            <a:ext cx="7806485" cy="4479897"/>
          </a:xfrm>
          <a:prstGeom prst="rect">
            <a:avLst/>
          </a:prstGeom>
        </p:spPr>
      </p:pic>
      <p:sp>
        <p:nvSpPr>
          <p:cNvPr id="66" name="TextBox 65">
            <a:extLst>
              <a:ext uri="{FF2B5EF4-FFF2-40B4-BE49-F238E27FC236}">
                <a16:creationId xmlns:a16="http://schemas.microsoft.com/office/drawing/2014/main" id="{F3BAC2BC-6324-47C4-AFE6-AB3C4A3C3362}"/>
              </a:ext>
            </a:extLst>
          </p:cNvPr>
          <p:cNvSpPr txBox="1"/>
          <p:nvPr/>
        </p:nvSpPr>
        <p:spPr>
          <a:xfrm>
            <a:off x="8455628" y="3693550"/>
            <a:ext cx="3079952" cy="738664"/>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Speech majority implying neutral </a:t>
            </a: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a:t>
            </a:r>
            <a:r>
              <a:rPr kumimoji="0" lang="en-US" sz="1400" b="0" i="0" u="none" strike="noStrike" kern="1200" cap="none" spc="0" normalizeH="0" baseline="0" noProof="0" dirty="0" err="1">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entiments</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Sentiment intensity is high.</a:t>
            </a:r>
          </a:p>
        </p:txBody>
      </p:sp>
      <p:sp>
        <p:nvSpPr>
          <p:cNvPr id="70" name="TextBox 69">
            <a:extLst>
              <a:ext uri="{FF2B5EF4-FFF2-40B4-BE49-F238E27FC236}">
                <a16:creationId xmlns:a16="http://schemas.microsoft.com/office/drawing/2014/main" id="{D7938193-C839-45FC-AAD3-C46A8A740162}"/>
              </a:ext>
            </a:extLst>
          </p:cNvPr>
          <p:cNvSpPr txBox="1"/>
          <p:nvPr/>
        </p:nvSpPr>
        <p:spPr>
          <a:xfrm>
            <a:off x="8448514" y="5006798"/>
            <a:ext cx="3079952" cy="738664"/>
          </a:xfrm>
          <a:prstGeom prst="rect">
            <a:avLst/>
          </a:prstGeom>
          <a:noFill/>
        </p:spPr>
        <p:txBody>
          <a:bodyPr wrap="square">
            <a:spAutoFit/>
          </a:bodyPr>
          <a:lstStyle/>
          <a:p>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Negative sentiment denser than</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positive </a:t>
            </a:r>
            <a:r>
              <a:rPr lang="en-US" sz="1400" dirty="0">
                <a:solidFill>
                  <a:prstClr val="white"/>
                </a:solidFill>
                <a:latin typeface="Noto Serif" panose="02020600060500020200" pitchFamily="18" charset="0"/>
                <a:ea typeface="Noto Serif" panose="02020600060500020200" pitchFamily="18" charset="0"/>
                <a:cs typeface="Noto Serif" panose="02020600060500020200" pitchFamily="18" charset="0"/>
              </a:rPr>
              <a:t>s</a:t>
            </a:r>
            <a:r>
              <a:rPr kumimoji="0" lang="en-US" sz="1400" b="0" i="0" u="none" strike="noStrike" kern="1200" cap="none" spc="0" normalizeH="0" baseline="0" noProof="0" dirty="0" err="1">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entiments</a:t>
            </a:r>
            <a:r>
              <a:rPr kumimoji="0" lang="en-US" sz="1400" b="0" i="0" u="none" strike="noStrike" kern="1200" cap="none" spc="0" normalizeH="0" baseline="0" noProof="0" dirty="0">
                <a:ln>
                  <a:noFill/>
                </a:ln>
                <a:solidFill>
                  <a:prstClr val="white"/>
                </a:solidFill>
                <a:effectLst/>
                <a:uLnTx/>
                <a:uFillTx/>
                <a:latin typeface="Noto Serif" panose="02020600060500020200" pitchFamily="18" charset="0"/>
                <a:ea typeface="Noto Serif" panose="02020600060500020200" pitchFamily="18" charset="0"/>
                <a:cs typeface="Noto Serif" panose="02020600060500020200" pitchFamily="18" charset="0"/>
              </a:rPr>
              <a:t>. Sentiment intensity is high.</a:t>
            </a:r>
          </a:p>
        </p:txBody>
      </p:sp>
      <p:sp>
        <p:nvSpPr>
          <p:cNvPr id="72" name="Title 1">
            <a:extLst>
              <a:ext uri="{FF2B5EF4-FFF2-40B4-BE49-F238E27FC236}">
                <a16:creationId xmlns:a16="http://schemas.microsoft.com/office/drawing/2014/main" id="{5B945427-A4C3-4BB7-9707-FF9638879D2D}"/>
              </a:ext>
            </a:extLst>
          </p:cNvPr>
          <p:cNvSpPr txBox="1">
            <a:spLocks/>
          </p:cNvSpPr>
          <p:nvPr/>
        </p:nvSpPr>
        <p:spPr>
          <a:xfrm>
            <a:off x="8889802" y="1936424"/>
            <a:ext cx="1236837"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Positive</a:t>
            </a:r>
          </a:p>
        </p:txBody>
      </p:sp>
      <p:sp>
        <p:nvSpPr>
          <p:cNvPr id="84" name="Title 1">
            <a:extLst>
              <a:ext uri="{FF2B5EF4-FFF2-40B4-BE49-F238E27FC236}">
                <a16:creationId xmlns:a16="http://schemas.microsoft.com/office/drawing/2014/main" id="{C3C06C65-4A92-4468-A775-1D1EF2C172CF}"/>
              </a:ext>
            </a:extLst>
          </p:cNvPr>
          <p:cNvSpPr txBox="1">
            <a:spLocks/>
          </p:cNvSpPr>
          <p:nvPr/>
        </p:nvSpPr>
        <p:spPr>
          <a:xfrm>
            <a:off x="8889801" y="3234833"/>
            <a:ext cx="1236837"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Neutral</a:t>
            </a:r>
          </a:p>
        </p:txBody>
      </p:sp>
      <p:sp>
        <p:nvSpPr>
          <p:cNvPr id="85" name="Title 1">
            <a:extLst>
              <a:ext uri="{FF2B5EF4-FFF2-40B4-BE49-F238E27FC236}">
                <a16:creationId xmlns:a16="http://schemas.microsoft.com/office/drawing/2014/main" id="{5C9B8C44-F18D-47EA-AE94-BBAB80CCD103}"/>
              </a:ext>
            </a:extLst>
          </p:cNvPr>
          <p:cNvSpPr txBox="1">
            <a:spLocks/>
          </p:cNvSpPr>
          <p:nvPr/>
        </p:nvSpPr>
        <p:spPr>
          <a:xfrm>
            <a:off x="8889800" y="4488330"/>
            <a:ext cx="1236837" cy="4650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1800" dirty="0"/>
              <a:t>Negative</a:t>
            </a:r>
          </a:p>
        </p:txBody>
      </p:sp>
    </p:spTree>
    <p:extLst>
      <p:ext uri="{BB962C8B-B14F-4D97-AF65-F5344CB8AC3E}">
        <p14:creationId xmlns:p14="http://schemas.microsoft.com/office/powerpoint/2010/main" val="701916193"/>
      </p:ext>
    </p:extLst>
  </p:cSld>
  <p:clrMapOvr>
    <a:masterClrMapping/>
  </p:clrMapOvr>
</p:sld>
</file>

<file path=ppt/theme/theme1.xml><?xml version="1.0" encoding="utf-8"?>
<a:theme xmlns:a="http://schemas.openxmlformats.org/drawingml/2006/main" name="Adi Theme">
  <a:themeElements>
    <a:clrScheme name="American">
      <a:dk1>
        <a:sysClr val="windowText" lastClr="000000"/>
      </a:dk1>
      <a:lt1>
        <a:sysClr val="window" lastClr="FFFFFF"/>
      </a:lt1>
      <a:dk2>
        <a:srgbClr val="44546A"/>
      </a:dk2>
      <a:lt2>
        <a:srgbClr val="E7E6E6"/>
      </a:lt2>
      <a:accent1>
        <a:srgbClr val="D91136"/>
      </a:accent1>
      <a:accent2>
        <a:srgbClr val="400610"/>
      </a:accent2>
      <a:accent3>
        <a:srgbClr val="A6122D"/>
      </a:accent3>
      <a:accent4>
        <a:srgbClr val="555673"/>
      </a:accent4>
      <a:accent5>
        <a:srgbClr val="123159"/>
      </a:accent5>
      <a:accent6>
        <a:srgbClr val="F2F2F2"/>
      </a:accent6>
      <a:hlink>
        <a:srgbClr val="00B0F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i Theme" id="{70425F93-FF53-4F67-81DA-30F9AC70552D}" vid="{165F9D7C-FBE7-49F6-8EE0-B7AF4C2D8C4B}"/>
    </a:ext>
  </a:extLst>
</a:theme>
</file>

<file path=docProps/app.xml><?xml version="1.0" encoding="utf-8"?>
<Properties xmlns="http://schemas.openxmlformats.org/officeDocument/2006/extended-properties" xmlns:vt="http://schemas.openxmlformats.org/officeDocument/2006/docPropsVTypes">
  <Template>Adi Theme</Template>
  <TotalTime>1117</TotalTime>
  <Words>6797</Words>
  <Application>Microsoft Office PowerPoint</Application>
  <PresentationFormat>Widescreen</PresentationFormat>
  <Paragraphs>396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Consolas</vt:lpstr>
      <vt:lpstr>Noto Sans</vt:lpstr>
      <vt:lpstr>Noto Serif</vt:lpstr>
      <vt:lpstr>Adi Theme</vt:lpstr>
      <vt:lpstr>Trump Rally Speech Analysis</vt:lpstr>
      <vt:lpstr>Intro |</vt:lpstr>
      <vt:lpstr>Project Details</vt:lpstr>
      <vt:lpstr>Python Packages</vt:lpstr>
      <vt:lpstr>Battle Creek, Dec 19th 2019</vt:lpstr>
      <vt:lpstr>Text Preprocessing</vt:lpstr>
      <vt:lpstr>Lexical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Scripts</vt:lpstr>
      <vt:lpstr>Python Scripts</vt:lpstr>
      <vt:lpstr>Python Scripts</vt:lpstr>
      <vt:lpstr>Python Scripts</vt:lpstr>
      <vt:lpstr>Trump Rally Speech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Trump Rally Speech Analysis</dc:title>
  <dc:creator>Adi Amirudin</dc:creator>
  <cp:lastModifiedBy>Adi Amirudin</cp:lastModifiedBy>
  <cp:revision>16</cp:revision>
  <dcterms:created xsi:type="dcterms:W3CDTF">2021-08-27T22:07:10Z</dcterms:created>
  <dcterms:modified xsi:type="dcterms:W3CDTF">2021-08-29T07:02:29Z</dcterms:modified>
</cp:coreProperties>
</file>